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handoutMasterIdLst>
    <p:handoutMasterId r:id="rId21"/>
  </p:handoutMasterIdLst>
  <p:sldIdLst>
    <p:sldId id="266" r:id="rId2"/>
    <p:sldId id="262" r:id="rId3"/>
    <p:sldId id="286" r:id="rId4"/>
    <p:sldId id="288" r:id="rId5"/>
    <p:sldId id="287" r:id="rId6"/>
    <p:sldId id="273" r:id="rId7"/>
    <p:sldId id="275" r:id="rId8"/>
    <p:sldId id="276" r:id="rId9"/>
    <p:sldId id="263" r:id="rId10"/>
    <p:sldId id="284" r:id="rId11"/>
    <p:sldId id="277" r:id="rId12"/>
    <p:sldId id="278" r:id="rId13"/>
    <p:sldId id="268" r:id="rId14"/>
    <p:sldId id="282" r:id="rId15"/>
    <p:sldId id="283" r:id="rId16"/>
    <p:sldId id="281" r:id="rId17"/>
    <p:sldId id="280" r:id="rId18"/>
    <p:sldId id="285" r:id="rId19"/>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4660"/>
  </p:normalViewPr>
  <p:slideViewPr>
    <p:cSldViewPr>
      <p:cViewPr varScale="1">
        <p:scale>
          <a:sx n="101" d="100"/>
          <a:sy n="101" d="100"/>
        </p:scale>
        <p:origin x="3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dirty="0"/>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extLst/>
          </a:lstStyle>
          <a:p>
            <a:fld id="{6E7D018D-748F-47BF-843A-40349A141CAC}" type="datetimeFigureOut">
              <a:rPr lang="en-US" smtClean="0"/>
              <a:pPr/>
              <a:t>8/15/2023</a:t>
            </a:fld>
            <a:endParaRPr lang="en-US" dirty="0"/>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49589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extLst/>
          </a:lstStyle>
          <a:p>
            <a:fld id="{23E9B8FB-2ABD-42C9-A6DA-A6789EAF441D}" type="datetimeFigureOut">
              <a:rPr lang="en-US" smtClean="0"/>
              <a:pPr/>
              <a:t>8/15/2023</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331200673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extLst>
      <p:ext uri="{BB962C8B-B14F-4D97-AF65-F5344CB8AC3E}">
        <p14:creationId xmlns:p14="http://schemas.microsoft.com/office/powerpoint/2010/main" val="257581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10</a:t>
            </a:fld>
            <a:endParaRPr lang="en-US" dirty="0"/>
          </a:p>
        </p:txBody>
      </p:sp>
    </p:spTree>
    <p:extLst>
      <p:ext uri="{BB962C8B-B14F-4D97-AF65-F5344CB8AC3E}">
        <p14:creationId xmlns:p14="http://schemas.microsoft.com/office/powerpoint/2010/main" val="16818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11</a:t>
            </a:fld>
            <a:endParaRPr lang="en-US" dirty="0"/>
          </a:p>
        </p:txBody>
      </p:sp>
    </p:spTree>
    <p:extLst>
      <p:ext uri="{BB962C8B-B14F-4D97-AF65-F5344CB8AC3E}">
        <p14:creationId xmlns:p14="http://schemas.microsoft.com/office/powerpoint/2010/main" val="1765258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12</a:t>
            </a:fld>
            <a:endParaRPr lang="en-US" dirty="0"/>
          </a:p>
        </p:txBody>
      </p:sp>
    </p:spTree>
    <p:extLst>
      <p:ext uri="{BB962C8B-B14F-4D97-AF65-F5344CB8AC3E}">
        <p14:creationId xmlns:p14="http://schemas.microsoft.com/office/powerpoint/2010/main" val="268731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13</a:t>
            </a:fld>
            <a:endParaRPr lang="en-US" dirty="0"/>
          </a:p>
        </p:txBody>
      </p:sp>
    </p:spTree>
    <p:extLst>
      <p:ext uri="{BB962C8B-B14F-4D97-AF65-F5344CB8AC3E}">
        <p14:creationId xmlns:p14="http://schemas.microsoft.com/office/powerpoint/2010/main" val="4178181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14</a:t>
            </a:fld>
            <a:endParaRPr lang="en-US" dirty="0"/>
          </a:p>
        </p:txBody>
      </p:sp>
    </p:spTree>
    <p:extLst>
      <p:ext uri="{BB962C8B-B14F-4D97-AF65-F5344CB8AC3E}">
        <p14:creationId xmlns:p14="http://schemas.microsoft.com/office/powerpoint/2010/main" val="336965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15</a:t>
            </a:fld>
            <a:endParaRPr lang="en-US" dirty="0"/>
          </a:p>
        </p:txBody>
      </p:sp>
    </p:spTree>
    <p:extLst>
      <p:ext uri="{BB962C8B-B14F-4D97-AF65-F5344CB8AC3E}">
        <p14:creationId xmlns:p14="http://schemas.microsoft.com/office/powerpoint/2010/main" val="2150895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16</a:t>
            </a:fld>
            <a:endParaRPr lang="en-US" dirty="0"/>
          </a:p>
        </p:txBody>
      </p:sp>
    </p:spTree>
    <p:extLst>
      <p:ext uri="{BB962C8B-B14F-4D97-AF65-F5344CB8AC3E}">
        <p14:creationId xmlns:p14="http://schemas.microsoft.com/office/powerpoint/2010/main" val="2554120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17</a:t>
            </a:fld>
            <a:endParaRPr lang="en-US" dirty="0"/>
          </a:p>
        </p:txBody>
      </p:sp>
    </p:spTree>
    <p:extLst>
      <p:ext uri="{BB962C8B-B14F-4D97-AF65-F5344CB8AC3E}">
        <p14:creationId xmlns:p14="http://schemas.microsoft.com/office/powerpoint/2010/main" val="365746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18</a:t>
            </a:fld>
            <a:endParaRPr lang="en-US" dirty="0"/>
          </a:p>
        </p:txBody>
      </p:sp>
    </p:spTree>
    <p:extLst>
      <p:ext uri="{BB962C8B-B14F-4D97-AF65-F5344CB8AC3E}">
        <p14:creationId xmlns:p14="http://schemas.microsoft.com/office/powerpoint/2010/main" val="381750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a:t>Lots</a:t>
            </a:r>
            <a:r>
              <a:rPr lang="en-US" baseline="0" dirty="0"/>
              <a:t> of relationships.  Regardless of whether or not you identify as a female, these principles apply to all.  Knowing yourself and what you want is important.  And, being able to advocate for those things is even more important. We are in changing times and the ability for a woman to advocate for herself is important. We all need to have agency and be able to make and execute the decisions we want.  </a:t>
            </a:r>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2</a:t>
            </a:fld>
            <a:endParaRPr lang="en-US" dirty="0"/>
          </a:p>
        </p:txBody>
      </p:sp>
    </p:spTree>
    <p:extLst>
      <p:ext uri="{BB962C8B-B14F-4D97-AF65-F5344CB8AC3E}">
        <p14:creationId xmlns:p14="http://schemas.microsoft.com/office/powerpoint/2010/main" val="308612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a:t>
            </a:r>
            <a:r>
              <a:rPr lang="en-US" baseline="0" dirty="0"/>
              <a:t> think of the components of healthy relationships?</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a:t>
            </a:fld>
            <a:endParaRPr lang="en-US" dirty="0"/>
          </a:p>
        </p:txBody>
      </p:sp>
    </p:spTree>
    <p:extLst>
      <p:ext uri="{BB962C8B-B14F-4D97-AF65-F5344CB8AC3E}">
        <p14:creationId xmlns:p14="http://schemas.microsoft.com/office/powerpoint/2010/main" val="119543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4</a:t>
            </a:fld>
            <a:endParaRPr lang="en-US" dirty="0"/>
          </a:p>
        </p:txBody>
      </p:sp>
    </p:spTree>
    <p:extLst>
      <p:ext uri="{BB962C8B-B14F-4D97-AF65-F5344CB8AC3E}">
        <p14:creationId xmlns:p14="http://schemas.microsoft.com/office/powerpoint/2010/main" val="58628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5</a:t>
            </a:fld>
            <a:endParaRPr lang="en-US" dirty="0"/>
          </a:p>
        </p:txBody>
      </p:sp>
    </p:spTree>
    <p:extLst>
      <p:ext uri="{BB962C8B-B14F-4D97-AF65-F5344CB8AC3E}">
        <p14:creationId xmlns:p14="http://schemas.microsoft.com/office/powerpoint/2010/main" val="265087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6</a:t>
            </a:fld>
            <a:endParaRPr lang="en-US" dirty="0"/>
          </a:p>
        </p:txBody>
      </p:sp>
    </p:spTree>
    <p:extLst>
      <p:ext uri="{BB962C8B-B14F-4D97-AF65-F5344CB8AC3E}">
        <p14:creationId xmlns:p14="http://schemas.microsoft.com/office/powerpoint/2010/main" val="372342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7</a:t>
            </a:fld>
            <a:endParaRPr lang="en-US" dirty="0"/>
          </a:p>
        </p:txBody>
      </p:sp>
    </p:spTree>
    <p:extLst>
      <p:ext uri="{BB962C8B-B14F-4D97-AF65-F5344CB8AC3E}">
        <p14:creationId xmlns:p14="http://schemas.microsoft.com/office/powerpoint/2010/main" val="279827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8</a:t>
            </a:fld>
            <a:endParaRPr lang="en-US" dirty="0"/>
          </a:p>
        </p:txBody>
      </p:sp>
    </p:spTree>
    <p:extLst>
      <p:ext uri="{BB962C8B-B14F-4D97-AF65-F5344CB8AC3E}">
        <p14:creationId xmlns:p14="http://schemas.microsoft.com/office/powerpoint/2010/main" val="392917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9</a:t>
            </a:fld>
            <a:endParaRPr lang="en-US" dirty="0"/>
          </a:p>
        </p:txBody>
      </p:sp>
    </p:spTree>
    <p:extLst>
      <p:ext uri="{BB962C8B-B14F-4D97-AF65-F5344CB8AC3E}">
        <p14:creationId xmlns:p14="http://schemas.microsoft.com/office/powerpoint/2010/main" val="227117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a:t>Click to add photo album title</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7" name="Rectangle 6"/>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a:t>Click to add caption</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a:t>Click to add caption</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31"/>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11" name="Rectangle 10"/>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11" name="Rectangle 10"/>
          <p:cNvSpPr>
            <a:spLocks noGrp="1"/>
          </p:cNvSpPr>
          <p:nvPr>
            <p:ph type="sldNum" sz="quarter" idx="26"/>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a:t>Click to add caption</a:t>
            </a:r>
          </a:p>
        </p:txBody>
      </p:sp>
      <p:sp>
        <p:nvSpPr>
          <p:cNvPr id="7" name="Rectangle 6"/>
          <p:cNvSpPr>
            <a:spLocks noGrp="1"/>
          </p:cNvSpPr>
          <p:nvPr>
            <p:ph type="dt" sz="half" idx="33"/>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8" name="Rectangle 7"/>
          <p:cNvSpPr>
            <a:spLocks noGrp="1"/>
          </p:cNvSpPr>
          <p:nvPr>
            <p:ph type="sldNum" sz="quarter" idx="34"/>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Rectangle 5"/>
          <p:cNvSpPr>
            <a:spLocks noGrp="1"/>
          </p:cNvSpPr>
          <p:nvPr>
            <p:ph type="dt" sz="half" idx="24"/>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7" name="Rectangle 6"/>
          <p:cNvSpPr>
            <a:spLocks noGrp="1"/>
          </p:cNvSpPr>
          <p:nvPr>
            <p:ph type="sldNum" sz="quarter" idx="2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7" name="Rectangle 6"/>
          <p:cNvSpPr>
            <a:spLocks noGrp="1"/>
          </p:cNvSpPr>
          <p:nvPr>
            <p:ph type="dt" sz="half" idx="29"/>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Rectangle 7"/>
          <p:cNvSpPr>
            <a:spLocks noGrp="1"/>
          </p:cNvSpPr>
          <p:nvPr>
            <p:ph type="dt" sz="half" idx="31"/>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10" name="Rectangle 9"/>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a:t>Click to add caption</a:t>
            </a:r>
          </a:p>
        </p:txBody>
      </p:sp>
      <p:sp>
        <p:nvSpPr>
          <p:cNvPr id="8" name="Rectangle 7"/>
          <p:cNvSpPr>
            <a:spLocks noGrp="1"/>
          </p:cNvSpPr>
          <p:nvPr>
            <p:ph type="dt" sz="half" idx="16"/>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9" name="Rectangle 8"/>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10" name="Rectangle 9"/>
          <p:cNvSpPr>
            <a:spLocks noGrp="1"/>
          </p:cNvSpPr>
          <p:nvPr>
            <p:ph type="dt" sz="half" idx="17"/>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11" name="Rectangle 10"/>
          <p:cNvSpPr>
            <a:spLocks noGrp="1"/>
          </p:cNvSpPr>
          <p:nvPr>
            <p:ph type="sldNum" sz="quarter" idx="18"/>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dirty="0"/>
              <a:t>Click icon to add picture</a:t>
            </a: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a:t>Click to add caption</a:t>
            </a:r>
          </a:p>
        </p:txBody>
      </p:sp>
      <p:sp>
        <p:nvSpPr>
          <p:cNvPr id="8" name="Rectangle 7"/>
          <p:cNvSpPr>
            <a:spLocks noGrp="1"/>
          </p:cNvSpPr>
          <p:nvPr>
            <p:ph type="dt" sz="half" idx="32"/>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9" name="Rectangle 8"/>
          <p:cNvSpPr>
            <a:spLocks noGrp="1"/>
          </p:cNvSpPr>
          <p:nvPr>
            <p:ph type="sldNum" sz="quarter" idx="33"/>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8B50E-0B48-4566-8609-C51CF752A7DF}"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8/15/2023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lang="en-US" i="0" dirty="0"/>
              <a:t>Click icon to add full page picture</a:t>
            </a:r>
            <a:endParaRPr lang="en-US" i="0" baseline="0" dirty="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a:t>Click to add subtitle</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a:t>Click to add section title</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8" name="Rectangle 17"/>
          <p:cNvSpPr>
            <a:spLocks noGrp="1"/>
          </p:cNvSpPr>
          <p:nvPr>
            <p:ph type="dt" sz="half" idx="20"/>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20" name="Rectangle 19"/>
          <p:cNvSpPr>
            <a:spLocks noGrp="1"/>
          </p:cNvSpPr>
          <p:nvPr>
            <p:ph type="sldNum" sz="quarter" idx="21"/>
          </p:nvPr>
        </p:nvSpPr>
        <p:spPr/>
        <p:txBody>
          <a:bodyPr/>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a:t>Click to add caption</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6" name="Rectangle 5"/>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a:spLocks noGrp="1"/>
          </p:cNvSpPr>
          <p:nvPr>
            <p:ph type="dt" sz="half" idx="16"/>
          </p:nvPr>
        </p:nvSpPr>
        <p:spPr/>
        <p:txBody>
          <a:bodyPr/>
          <a:lstStyle/>
          <a:p>
            <a:pPr algn="r"/>
            <a:fld id="{9668B50E-0B48-4566-8609-C51CF752A7DF}" type="datetimeFigureOut">
              <a:rPr lang="en-US" smtClean="0">
                <a:solidFill>
                  <a:schemeClr val="bg1"/>
                </a:solidFill>
              </a:rPr>
              <a:pPr algn="r"/>
              <a:t>8/15/2023</a:t>
            </a:fld>
            <a:endParaRPr lang="en-US" dirty="0"/>
          </a:p>
        </p:txBody>
      </p:sp>
      <p:sp>
        <p:nvSpPr>
          <p:cNvPr id="11" name="Rectangle 10"/>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8BE"/>
        </a:solidFill>
        <a:effectLst/>
      </p:bgPr>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8/15/2023</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a:xfrm>
            <a:off x="228600" y="5486400"/>
            <a:ext cx="8672946" cy="1238250"/>
          </a:xfrm>
        </p:spPr>
        <p:txBody>
          <a:bodyPr/>
          <a:lstStyle/>
          <a:p>
            <a:r>
              <a:rPr dirty="0"/>
              <a:t>Healthy Relationships</a:t>
            </a:r>
            <a:endParaRPr lang="en-US" dirty="0"/>
          </a:p>
        </p:txBody>
      </p:sp>
      <p:pic>
        <p:nvPicPr>
          <p:cNvPr id="3" name="Picture 2" descr="Image result for elephants in lov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6150767" cy="2667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381000" y="228600"/>
            <a:ext cx="8229600" cy="6172200"/>
          </a:xfrm>
        </p:spPr>
        <p:txBody>
          <a:bodyPr>
            <a:normAutofit fontScale="92500" lnSpcReduction="10000"/>
          </a:bodyPr>
          <a:lstStyle/>
          <a:p>
            <a:pPr algn="ctr"/>
            <a:r>
              <a:rPr lang="en-US" sz="2800" b="1" dirty="0"/>
              <a:t>Personal Rights in a Relationship</a:t>
            </a:r>
          </a:p>
          <a:p>
            <a:pPr algn="ctr"/>
            <a:endParaRPr lang="en-US" dirty="0"/>
          </a:p>
          <a:p>
            <a:pPr>
              <a:defRPr/>
            </a:pPr>
            <a:r>
              <a:rPr lang="en-US" b="1" dirty="0"/>
              <a:t>THE RIGHT </a:t>
            </a:r>
            <a:r>
              <a:rPr lang="en-US" dirty="0"/>
              <a:t>to refuse requests without having to feel guilty or selfish.</a:t>
            </a:r>
          </a:p>
          <a:p>
            <a:pPr>
              <a:defRPr/>
            </a:pPr>
            <a:r>
              <a:rPr lang="en-US" b="1" dirty="0"/>
              <a:t>THE RIGHT </a:t>
            </a:r>
            <a:r>
              <a:rPr lang="en-US" dirty="0"/>
              <a:t>to express my feelings, including anger, as long as I don't violate the rights of others.</a:t>
            </a:r>
          </a:p>
          <a:p>
            <a:pPr>
              <a:defRPr/>
            </a:pPr>
            <a:r>
              <a:rPr lang="en-US" b="1" dirty="0"/>
              <a:t>THE RIGHT </a:t>
            </a:r>
            <a:r>
              <a:rPr lang="en-US" dirty="0"/>
              <a:t>to be competitive and to achieve.</a:t>
            </a:r>
          </a:p>
          <a:p>
            <a:pPr>
              <a:defRPr/>
            </a:pPr>
            <a:r>
              <a:rPr lang="en-US" b="1" dirty="0"/>
              <a:t>THE RIGHT </a:t>
            </a:r>
            <a:r>
              <a:rPr lang="en-US" dirty="0"/>
              <a:t>to have my needs be as important as the needs of other people.</a:t>
            </a:r>
          </a:p>
          <a:p>
            <a:pPr>
              <a:defRPr/>
            </a:pPr>
            <a:r>
              <a:rPr lang="en-US" b="1" dirty="0"/>
              <a:t>THE RIGHT </a:t>
            </a:r>
            <a:r>
              <a:rPr lang="en-US" dirty="0"/>
              <a:t>to decide which activities will fulfill my needs.</a:t>
            </a:r>
          </a:p>
          <a:p>
            <a:pPr>
              <a:defRPr/>
            </a:pPr>
            <a:r>
              <a:rPr lang="en-US" b="1" dirty="0"/>
              <a:t>THE RIGHT </a:t>
            </a:r>
            <a:r>
              <a:rPr lang="en-US" dirty="0"/>
              <a:t>to make mistakes and be responsible for them.</a:t>
            </a:r>
          </a:p>
          <a:p>
            <a:pPr>
              <a:defRPr/>
            </a:pPr>
            <a:r>
              <a:rPr lang="en-US" b="1" dirty="0"/>
              <a:t>THE RIGHT </a:t>
            </a:r>
            <a:r>
              <a:rPr lang="en-US" dirty="0"/>
              <a:t>to have my opinions given the same respect and consideration as others'.</a:t>
            </a:r>
          </a:p>
          <a:p>
            <a:pPr>
              <a:defRPr/>
            </a:pPr>
            <a:r>
              <a:rPr lang="en-US" b="1" dirty="0"/>
              <a:t>THE RIGHT </a:t>
            </a:r>
            <a:r>
              <a:rPr lang="en-US" dirty="0"/>
              <a:t>to change my mind.</a:t>
            </a:r>
          </a:p>
          <a:p>
            <a:pPr>
              <a:defRPr/>
            </a:pPr>
            <a:r>
              <a:rPr lang="en-US" b="1" dirty="0"/>
              <a:t>THE RIGHT </a:t>
            </a:r>
            <a:r>
              <a:rPr lang="en-US" dirty="0"/>
              <a:t>to be independent.</a:t>
            </a:r>
          </a:p>
          <a:p>
            <a:pPr>
              <a:defRPr/>
            </a:pPr>
            <a:r>
              <a:rPr lang="en-US" b="1" dirty="0"/>
              <a:t>THE RIGHT </a:t>
            </a:r>
            <a:r>
              <a:rPr lang="en-US" dirty="0"/>
              <a:t>to be treated respectfully.</a:t>
            </a:r>
          </a:p>
          <a:p>
            <a:pPr>
              <a:defRPr/>
            </a:pPr>
            <a:r>
              <a:rPr lang="en-US" b="1" dirty="0"/>
              <a:t>THE RIGHT </a:t>
            </a:r>
            <a:r>
              <a:rPr lang="en-US" dirty="0"/>
              <a:t>to be cooperative and giving and not be taken advantage of.</a:t>
            </a:r>
          </a:p>
          <a:p>
            <a:pPr>
              <a:defRPr/>
            </a:pPr>
            <a:r>
              <a:rPr lang="en-US" b="1" dirty="0"/>
              <a:t>THE RIGHT </a:t>
            </a:r>
            <a:r>
              <a:rPr lang="en-US" dirty="0"/>
              <a:t>to be safe.</a:t>
            </a:r>
          </a:p>
          <a:p>
            <a:pPr>
              <a:defRPr/>
            </a:pPr>
            <a:endParaRPr lang="en-US" dirty="0"/>
          </a:p>
          <a:p>
            <a:endParaRPr lang="en-US" dirty="0"/>
          </a:p>
          <a:p>
            <a:endParaRPr lang="en-US" dirty="0"/>
          </a:p>
        </p:txBody>
      </p:sp>
    </p:spTree>
    <p:extLst>
      <p:ext uri="{BB962C8B-B14F-4D97-AF65-F5344CB8AC3E}">
        <p14:creationId xmlns:p14="http://schemas.microsoft.com/office/powerpoint/2010/main" val="20707981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4800" y="228600"/>
            <a:ext cx="8229600" cy="6400800"/>
          </a:xfrm>
        </p:spPr>
        <p:txBody>
          <a:bodyPr>
            <a:normAutofit/>
          </a:bodyPr>
          <a:lstStyle/>
          <a:p>
            <a:r>
              <a:rPr lang="en-US" sz="5500" b="1" dirty="0">
                <a:solidFill>
                  <a:schemeClr val="accent3">
                    <a:lumMod val="75000"/>
                  </a:schemeClr>
                </a:solidFill>
              </a:rPr>
              <a:t>Unhealthy Relationships </a:t>
            </a:r>
          </a:p>
          <a:p>
            <a:endParaRPr lang="en-US" sz="1200" dirty="0">
              <a:solidFill>
                <a:schemeClr val="tx1"/>
              </a:solidFill>
            </a:endParaRPr>
          </a:p>
          <a:p>
            <a:r>
              <a:rPr lang="en-US" sz="1200" dirty="0">
                <a:solidFill>
                  <a:schemeClr val="tx1"/>
                </a:solidFill>
              </a:rPr>
              <a:t>Healthy conflict and disagreements are normal in relationships as long as they can be resolved in respectful manner. However, if you experience a sudden change in your relationship or notice that a pattern of bad behaviors have developed over a period of time you may want to examine your relationship. </a:t>
            </a:r>
          </a:p>
          <a:p>
            <a:endParaRPr lang="en-US" sz="1200" dirty="0">
              <a:solidFill>
                <a:schemeClr val="tx1"/>
              </a:solidFill>
            </a:endParaRPr>
          </a:p>
          <a:p>
            <a:r>
              <a:rPr lang="en-US" sz="1200" b="1" dirty="0">
                <a:solidFill>
                  <a:schemeClr val="tx1"/>
                </a:solidFill>
              </a:rPr>
              <a:t>If you are experiencing any of the behaviors listed below you may be in an unhealthy relationship and want to seek some support.  </a:t>
            </a:r>
          </a:p>
        </p:txBody>
      </p:sp>
      <p:sp>
        <p:nvSpPr>
          <p:cNvPr id="5" name="Rectangle 4"/>
          <p:cNvSpPr/>
          <p:nvPr/>
        </p:nvSpPr>
        <p:spPr>
          <a:xfrm>
            <a:off x="533400" y="2667000"/>
            <a:ext cx="7772400" cy="3139321"/>
          </a:xfrm>
          <a:prstGeom prst="rect">
            <a:avLst/>
          </a:prstGeom>
        </p:spPr>
        <p:txBody>
          <a:bodyPr wrap="square">
            <a:spAutoFit/>
          </a:bodyPr>
          <a:lstStyle/>
          <a:p>
            <a:pPr>
              <a:buFont typeface="Wingdings"/>
              <a:buChar char="n"/>
            </a:pPr>
            <a:r>
              <a:rPr lang="en-US" sz="1100" dirty="0"/>
              <a:t> Threats of physical violence towards you, themselves, someone your care about or pets</a:t>
            </a:r>
            <a:br>
              <a:rPr lang="en-US" sz="1100" dirty="0"/>
            </a:br>
            <a:endParaRPr lang="en-US" sz="1100" dirty="0"/>
          </a:p>
          <a:p>
            <a:pPr>
              <a:buFont typeface="Wingdings"/>
              <a:buChar char="n"/>
            </a:pPr>
            <a:r>
              <a:rPr lang="en-US" sz="1100" dirty="0"/>
              <a:t> Physical violence – hitting, punching, slapping, shoving, choking, pushing </a:t>
            </a:r>
          </a:p>
          <a:p>
            <a:br>
              <a:rPr lang="en-US" sz="1100" dirty="0">
                <a:sym typeface="Wingdings"/>
              </a:rPr>
            </a:br>
            <a:r>
              <a:rPr lang="en-US" sz="1100" dirty="0">
                <a:sym typeface="Wingdings"/>
              </a:rPr>
              <a:t> </a:t>
            </a:r>
            <a:r>
              <a:rPr lang="en-US" sz="1100" dirty="0"/>
              <a:t>Intimidating behaviors including excessive anger, throwing objects and destruction of property</a:t>
            </a:r>
          </a:p>
          <a:p>
            <a:br>
              <a:rPr lang="en-US" sz="1100" dirty="0">
                <a:sym typeface="Wingdings"/>
              </a:rPr>
            </a:br>
            <a:r>
              <a:rPr lang="en-US" sz="1100" dirty="0">
                <a:sym typeface="Wingdings"/>
              </a:rPr>
              <a:t> </a:t>
            </a:r>
            <a:r>
              <a:rPr lang="en-US" sz="1100" dirty="0"/>
              <a:t>Violation of personal space/boundaries by unwanted touching or sexual activity, invasion of virtual spaces by checking emails, texts and phone messages, going through your personal things </a:t>
            </a:r>
          </a:p>
          <a:p>
            <a:br>
              <a:rPr lang="en-US" sz="1100" dirty="0">
                <a:sym typeface="Wingdings"/>
              </a:rPr>
            </a:br>
            <a:r>
              <a:rPr lang="en-US" sz="1100" dirty="0">
                <a:sym typeface="Wingdings"/>
              </a:rPr>
              <a:t> </a:t>
            </a:r>
            <a:r>
              <a:rPr lang="en-US" sz="1100" dirty="0"/>
              <a:t>Isolation from friends, family and things you enjoy doing </a:t>
            </a:r>
            <a:br>
              <a:rPr lang="en-US" sz="1100" dirty="0"/>
            </a:br>
            <a:endParaRPr lang="en-US" sz="1100" dirty="0"/>
          </a:p>
          <a:p>
            <a:pPr>
              <a:buFont typeface="Wingdings"/>
              <a:buChar char="n"/>
            </a:pPr>
            <a:r>
              <a:rPr lang="en-US" sz="1100" dirty="0"/>
              <a:t> Suspicion of your actions and accusations of cheating </a:t>
            </a:r>
            <a:br>
              <a:rPr lang="en-US" sz="1100" dirty="0"/>
            </a:br>
            <a:endParaRPr lang="en-US" sz="1100" dirty="0"/>
          </a:p>
          <a:p>
            <a:pPr>
              <a:buFont typeface="Wingdings"/>
              <a:buChar char="n"/>
            </a:pPr>
            <a:r>
              <a:rPr lang="en-US" sz="1100" dirty="0"/>
              <a:t> Jealousy of friends and family </a:t>
            </a:r>
            <a:br>
              <a:rPr lang="en-US" sz="1100" dirty="0"/>
            </a:br>
            <a:br>
              <a:rPr lang="en-US" sz="1100" dirty="0"/>
            </a:br>
            <a:r>
              <a:rPr lang="en-US" sz="1100" dirty="0">
                <a:sym typeface="Wingdings"/>
              </a:rPr>
              <a:t> </a:t>
            </a:r>
            <a:r>
              <a:rPr lang="en-US" sz="1100" dirty="0"/>
              <a:t>Emotional abuse such as put downs, name calling, guilt trips, humiliation, ignoring or the silent treatment</a:t>
            </a:r>
            <a:br>
              <a:rPr lang="en-US" sz="1100" dirty="0"/>
            </a:br>
            <a:br>
              <a:rPr lang="en-US" sz="1100" dirty="0"/>
            </a:br>
            <a:r>
              <a:rPr lang="en-US" sz="1100" dirty="0">
                <a:sym typeface="Wingdings"/>
              </a:rPr>
              <a:t> </a:t>
            </a:r>
            <a:r>
              <a:rPr lang="en-US" sz="1100" dirty="0"/>
              <a:t>Stalking using excessive contact via phone, email, text or unexpectedly showing up to ‘check up.’</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 y="152400"/>
            <a:ext cx="8382000" cy="6477000"/>
          </a:xfrm>
        </p:spPr>
        <p:txBody>
          <a:bodyPr>
            <a:normAutofit/>
          </a:bodyPr>
          <a:lstStyle/>
          <a:p>
            <a:r>
              <a:rPr lang="en-US" sz="4000" b="1" dirty="0">
                <a:solidFill>
                  <a:schemeClr val="accent3">
                    <a:lumMod val="75000"/>
                  </a:schemeClr>
                </a:solidFill>
              </a:rPr>
              <a:t>Unsure About Your Relationship?</a:t>
            </a:r>
          </a:p>
          <a:p>
            <a:endParaRPr lang="en-US" sz="1200" dirty="0">
              <a:solidFill>
                <a:schemeClr val="tx1"/>
              </a:solidFill>
            </a:endParaRPr>
          </a:p>
          <a:p>
            <a:r>
              <a:rPr lang="en-US" sz="1200" dirty="0">
                <a:solidFill>
                  <a:schemeClr val="tx1"/>
                </a:solidFill>
              </a:rPr>
              <a:t>Relationships that are not healthy are based on power and control, not equality and respect.  In the early stages of an abusive relationship, you may not think the unhealthy behaviors are a big deal. However, possessiveness, insults, jealous accusations, yelling, humiliation, pulling hair, pushing or other negative, abusive behaviors, are -- at their root – forms of power and control. </a:t>
            </a:r>
          </a:p>
          <a:p>
            <a:endParaRPr lang="en-US" sz="1200" dirty="0">
              <a:solidFill>
                <a:schemeClr val="tx1"/>
              </a:solidFill>
            </a:endParaRPr>
          </a:p>
          <a:p>
            <a:r>
              <a:rPr lang="en-US" sz="1200" dirty="0">
                <a:solidFill>
                  <a:schemeClr val="tx1"/>
                </a:solidFill>
              </a:rPr>
              <a:t>If you think your relationship is unhealthy, it's important to think about your safety now. Consider these points as you move forward:</a:t>
            </a:r>
          </a:p>
          <a:p>
            <a:endParaRPr lang="en-US" sz="1200" b="1" dirty="0">
              <a:solidFill>
                <a:schemeClr val="tx1"/>
              </a:solidFill>
            </a:endParaRPr>
          </a:p>
        </p:txBody>
      </p:sp>
      <p:sp>
        <p:nvSpPr>
          <p:cNvPr id="6" name="Rectangle 5"/>
          <p:cNvSpPr/>
          <p:nvPr/>
        </p:nvSpPr>
        <p:spPr>
          <a:xfrm>
            <a:off x="609600" y="2514600"/>
            <a:ext cx="7924800" cy="3046988"/>
          </a:xfrm>
          <a:prstGeom prst="rect">
            <a:avLst/>
          </a:prstGeom>
        </p:spPr>
        <p:txBody>
          <a:bodyPr wrap="square">
            <a:spAutoFit/>
          </a:bodyPr>
          <a:lstStyle/>
          <a:p>
            <a:pPr>
              <a:buFont typeface="Wingdings"/>
              <a:buChar char="n"/>
            </a:pPr>
            <a:r>
              <a:rPr lang="en-US" sz="1200" b="1" dirty="0"/>
              <a:t>Understand that a person can only change if they want to. </a:t>
            </a:r>
            <a:r>
              <a:rPr lang="en-US" sz="1200" dirty="0"/>
              <a:t>You can't force your partner to alter their behavior if they don't believe they're wrong. </a:t>
            </a:r>
          </a:p>
          <a:p>
            <a:pPr>
              <a:buFont typeface="Wingdings"/>
              <a:buChar char="n"/>
            </a:pPr>
            <a:endParaRPr lang="en-US" sz="1200" dirty="0"/>
          </a:p>
          <a:p>
            <a:pPr>
              <a:buFont typeface="Wingdings"/>
              <a:buChar char="n"/>
            </a:pPr>
            <a:r>
              <a:rPr lang="en-US" sz="1200" b="1" dirty="0"/>
              <a:t>Focus on your own needs. </a:t>
            </a:r>
            <a:r>
              <a:rPr lang="en-US" sz="1200" dirty="0"/>
              <a:t>Are you taking care of yourself? Your wellness is always important. Watch your stress levels, take time to be with friends, get enough sleep. If you find that your relationship is draining you, consider ending it.</a:t>
            </a:r>
          </a:p>
          <a:p>
            <a:pPr>
              <a:buFont typeface="Wingdings"/>
              <a:buChar char="n"/>
            </a:pPr>
            <a:endParaRPr lang="en-US" sz="1200" dirty="0"/>
          </a:p>
          <a:p>
            <a:pPr>
              <a:buFont typeface="Wingdings"/>
              <a:buChar char="n"/>
            </a:pPr>
            <a:r>
              <a:rPr lang="en-US" sz="1200" b="1" dirty="0"/>
              <a:t>Connect with your support systems. </a:t>
            </a:r>
            <a:r>
              <a:rPr lang="en-US" sz="1200" dirty="0"/>
              <a:t>Often, abusers try to isolate their partners. Talk to your friends, family members, teachers and others to make sure you're getting the emotional support you need. Remember, our advocates are always ready to talk if you need a listening ear.</a:t>
            </a:r>
          </a:p>
          <a:p>
            <a:pPr>
              <a:buFont typeface="Wingdings"/>
              <a:buChar char="n"/>
            </a:pPr>
            <a:endParaRPr lang="en-US" sz="1200" dirty="0"/>
          </a:p>
          <a:p>
            <a:pPr>
              <a:buFont typeface="Wingdings"/>
              <a:buChar char="n"/>
            </a:pPr>
            <a:r>
              <a:rPr lang="en-US" sz="1200" b="1" dirty="0"/>
              <a:t>Think about breaking up. </a:t>
            </a:r>
            <a:r>
              <a:rPr lang="en-US" sz="1200" dirty="0"/>
              <a:t>You deserve to feel safe and accepted in your relationship. </a:t>
            </a:r>
          </a:p>
          <a:p>
            <a:endParaRPr lang="en-US" sz="1200" dirty="0"/>
          </a:p>
          <a:p>
            <a:pPr>
              <a:buFont typeface="Wingdings"/>
              <a:buChar char="n"/>
            </a:pPr>
            <a:r>
              <a:rPr lang="en-US" sz="1200" b="1" dirty="0"/>
              <a:t>Consider your own personal growth and safety. </a:t>
            </a:r>
            <a:r>
              <a:rPr lang="en-US" sz="1200" dirty="0"/>
              <a:t>Even though you cannot change your partner, you can make changes in your own life to stay safe. Consider leaving your partner before the abuse gets worse. </a:t>
            </a:r>
          </a:p>
        </p:txBody>
      </p:sp>
      <p:sp>
        <p:nvSpPr>
          <p:cNvPr id="7" name="Rectangle 6"/>
          <p:cNvSpPr/>
          <p:nvPr/>
        </p:nvSpPr>
        <p:spPr>
          <a:xfrm>
            <a:off x="152400" y="5562600"/>
            <a:ext cx="8382000" cy="738664"/>
          </a:xfrm>
          <a:prstGeom prst="rect">
            <a:avLst/>
          </a:prstGeom>
        </p:spPr>
        <p:txBody>
          <a:bodyPr wrap="square">
            <a:spAutoFit/>
          </a:bodyPr>
          <a:lstStyle/>
          <a:p>
            <a:pPr algn="ctr"/>
            <a:r>
              <a:rPr lang="en-US" sz="1400" b="1" i="1" dirty="0">
                <a:solidFill>
                  <a:schemeClr val="bg2">
                    <a:lumMod val="50000"/>
                  </a:schemeClr>
                </a:solidFill>
              </a:rPr>
              <a:t>Remember, abuse is always a choice and you deserve to be respected. </a:t>
            </a:r>
          </a:p>
          <a:p>
            <a:pPr algn="ctr"/>
            <a:r>
              <a:rPr lang="en-US" sz="1400" b="1" i="1" dirty="0">
                <a:solidFill>
                  <a:schemeClr val="bg2">
                    <a:lumMod val="50000"/>
                  </a:schemeClr>
                </a:solidFill>
              </a:rPr>
              <a:t>There is no excuse for abuse of any kind.</a:t>
            </a:r>
          </a:p>
          <a:p>
            <a:pPr algn="ctr"/>
            <a:endParaRPr lang="en-US" sz="1400" b="1" i="1" dirty="0">
              <a:solidFill>
                <a:schemeClr val="bg2">
                  <a:lumMod val="50000"/>
                </a:schemeClr>
              </a:solidFill>
            </a:endParaRPr>
          </a:p>
        </p:txBody>
      </p:sp>
      <p:sp>
        <p:nvSpPr>
          <p:cNvPr id="8" name="Rectangle 7"/>
          <p:cNvSpPr/>
          <p:nvPr/>
        </p:nvSpPr>
        <p:spPr>
          <a:xfrm>
            <a:off x="609600" y="6248400"/>
            <a:ext cx="7696200" cy="600164"/>
          </a:xfrm>
          <a:prstGeom prst="rect">
            <a:avLst/>
          </a:prstGeom>
          <a:solidFill>
            <a:schemeClr val="tx1"/>
          </a:solidFill>
        </p:spPr>
        <p:txBody>
          <a:bodyPr wrap="square">
            <a:spAutoFit/>
          </a:bodyPr>
          <a:lstStyle/>
          <a:p>
            <a:pPr algn="ctr"/>
            <a:r>
              <a:rPr lang="en-US" sz="1100" b="1" i="1" dirty="0">
                <a:solidFill>
                  <a:srgbClr val="C00000"/>
                </a:solidFill>
              </a:rPr>
              <a:t>If you want to end your relationship but are concerned about your safety, the Counseling Center can help you with</a:t>
            </a:r>
          </a:p>
          <a:p>
            <a:pPr algn="ctr"/>
            <a:r>
              <a:rPr lang="en-US" sz="1100" b="1" i="1" dirty="0">
                <a:solidFill>
                  <a:srgbClr val="C00000"/>
                </a:solidFill>
              </a:rPr>
              <a:t> “Safety Planning.”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304800"/>
            <a:ext cx="3581400" cy="6317114"/>
          </a:xfrm>
          <a:prstGeom prst="rect">
            <a:avLst/>
          </a:prstGeom>
          <a:noFill/>
        </p:spPr>
        <p:txBody>
          <a:bodyPr wrap="square" rtlCol="0">
            <a:spAutoFit/>
          </a:bodyPr>
          <a:lstStyle/>
          <a:p>
            <a:r>
              <a:rPr lang="en-US" sz="2000" b="1" dirty="0"/>
              <a:t>This is the “Power and Control Wheel.” </a:t>
            </a:r>
          </a:p>
          <a:p>
            <a:endParaRPr lang="en-US" dirty="0"/>
          </a:p>
          <a:p>
            <a:pPr>
              <a:lnSpc>
                <a:spcPct val="150000"/>
              </a:lnSpc>
            </a:pPr>
            <a:r>
              <a:rPr lang="en-US" sz="1300" dirty="0"/>
              <a:t>Each spoke in the wheel signifies a way someone may choose to control and take power over another in a relationship. </a:t>
            </a:r>
          </a:p>
          <a:p>
            <a:pPr>
              <a:lnSpc>
                <a:spcPct val="150000"/>
              </a:lnSpc>
            </a:pPr>
            <a:endParaRPr lang="en-US" sz="1300" dirty="0"/>
          </a:p>
          <a:p>
            <a:pPr>
              <a:lnSpc>
                <a:spcPct val="150000"/>
              </a:lnSpc>
            </a:pPr>
            <a:r>
              <a:rPr lang="en-US" sz="1300" dirty="0"/>
              <a:t>The wheel is divided into 3 themes that comprise unhealthy relationships. An unhealthy relationship is when one person makes the other feel….</a:t>
            </a:r>
          </a:p>
          <a:p>
            <a:pPr marL="800100" lvl="1" indent="-342900">
              <a:lnSpc>
                <a:spcPct val="150000"/>
              </a:lnSpc>
            </a:pPr>
            <a:r>
              <a:rPr lang="en-US" sz="1300" dirty="0"/>
              <a:t>1) they </a:t>
            </a:r>
            <a:r>
              <a:rPr lang="en-US" sz="1300" b="1" dirty="0"/>
              <a:t>have no one else;</a:t>
            </a:r>
          </a:p>
          <a:p>
            <a:pPr marL="800100" lvl="1" indent="-342900">
              <a:lnSpc>
                <a:spcPct val="150000"/>
              </a:lnSpc>
            </a:pPr>
            <a:r>
              <a:rPr lang="en-US" sz="1300" dirty="0"/>
              <a:t>2) they </a:t>
            </a:r>
            <a:r>
              <a:rPr lang="en-US" sz="1300" b="1" dirty="0"/>
              <a:t>don’t know who they are</a:t>
            </a:r>
          </a:p>
          <a:p>
            <a:pPr marL="800100" lvl="1" indent="-342900">
              <a:lnSpc>
                <a:spcPct val="150000"/>
              </a:lnSpc>
            </a:pPr>
            <a:r>
              <a:rPr lang="en-US" sz="1300" b="1" dirty="0"/>
              <a:t>    </a:t>
            </a:r>
            <a:r>
              <a:rPr lang="en-US" sz="1300" dirty="0"/>
              <a:t>and </a:t>
            </a:r>
            <a:r>
              <a:rPr lang="en-US" sz="1300" b="1" dirty="0"/>
              <a:t>aren’t worthy </a:t>
            </a:r>
            <a:r>
              <a:rPr lang="en-US" sz="1300" dirty="0"/>
              <a:t>of better</a:t>
            </a:r>
            <a:r>
              <a:rPr lang="en-US" sz="1300" b="1" dirty="0"/>
              <a:t>; </a:t>
            </a:r>
          </a:p>
          <a:p>
            <a:pPr marL="800100" lvl="1" indent="-342900">
              <a:lnSpc>
                <a:spcPct val="150000"/>
              </a:lnSpc>
            </a:pPr>
            <a:r>
              <a:rPr lang="en-US" sz="1300" dirty="0"/>
              <a:t>3) </a:t>
            </a:r>
            <a:r>
              <a:rPr lang="en-US" sz="1300" b="1" dirty="0"/>
              <a:t>Afraid </a:t>
            </a:r>
            <a:r>
              <a:rPr lang="en-US" sz="1300" dirty="0"/>
              <a:t>to make change</a:t>
            </a:r>
            <a:r>
              <a:rPr lang="en-US" sz="1300" b="1" dirty="0"/>
              <a:t>.</a:t>
            </a:r>
            <a:br>
              <a:rPr lang="en-US" sz="1300" b="1" dirty="0"/>
            </a:br>
            <a:endParaRPr lang="en-US" sz="1300" dirty="0"/>
          </a:p>
          <a:p>
            <a:endParaRPr lang="en-US" sz="1300" dirty="0"/>
          </a:p>
          <a:p>
            <a:r>
              <a:rPr lang="en-US" sz="1400" b="1" i="1" dirty="0"/>
              <a:t>Does anything in the wheel remind you of a current or past relationship(s)? </a:t>
            </a:r>
          </a:p>
          <a:p>
            <a:endParaRPr lang="en-US" sz="1400" b="1" dirty="0"/>
          </a:p>
          <a:p>
            <a:r>
              <a:rPr lang="en-US" sz="1400" b="1" i="1" dirty="0"/>
              <a:t>Does anything in the wheel remind you of what you see in a friend’s relationship(s)?</a:t>
            </a:r>
            <a:endParaRPr lang="en-US" sz="1400" b="1"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8690"/>
            <a:ext cx="4876800" cy="643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799"/>
            <a:ext cx="406876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85800"/>
            <a:ext cx="3900488"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10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600200"/>
            <a:ext cx="8229600" cy="4525963"/>
          </a:xfrm>
          <a:prstGeom prst="rect">
            <a:avLst/>
          </a:prstGeom>
        </p:spPr>
        <p:txBody>
          <a:bodyPr rtlCol="0">
            <a:normAutofit/>
          </a:bodyPr>
          <a:lst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a:lstStyle>
          <a:p>
            <a:pPr>
              <a:defRPr/>
            </a:pPr>
            <a:r>
              <a:rPr lang="en-US" sz="1200" dirty="0"/>
              <a:t>Listen to what your friend has to say. Don't be judgmental! Don't make them feel ashamed. They probably feel bad enough already.</a:t>
            </a:r>
          </a:p>
          <a:p>
            <a:pPr marL="0" indent="0">
              <a:buNone/>
              <a:defRPr/>
            </a:pPr>
            <a:endParaRPr lang="en-US" sz="1200" dirty="0"/>
          </a:p>
          <a:p>
            <a:pPr>
              <a:defRPr/>
            </a:pPr>
            <a:r>
              <a:rPr lang="en-US" sz="1200" dirty="0"/>
              <a:t>Tell your friend that you are available when they need to talk . </a:t>
            </a:r>
          </a:p>
          <a:p>
            <a:pPr marL="0" indent="0">
              <a:buNone/>
              <a:defRPr/>
            </a:pPr>
            <a:endParaRPr lang="en-US" sz="1200" dirty="0"/>
          </a:p>
          <a:p>
            <a:pPr>
              <a:defRPr/>
            </a:pPr>
            <a:r>
              <a:rPr lang="en-US" sz="1200" dirty="0"/>
              <a:t>Make it clear that you care, and that you are worried.</a:t>
            </a:r>
          </a:p>
          <a:p>
            <a:pPr marL="0" indent="0">
              <a:buNone/>
              <a:defRPr/>
            </a:pPr>
            <a:endParaRPr lang="en-US" sz="1200" dirty="0"/>
          </a:p>
          <a:p>
            <a:pPr>
              <a:defRPr/>
            </a:pPr>
            <a:r>
              <a:rPr lang="en-US" sz="1200" dirty="0"/>
              <a:t>Talk in private and don't gossip about what your friend has confided.</a:t>
            </a:r>
          </a:p>
          <a:p>
            <a:pPr marL="0" indent="0">
              <a:buNone/>
              <a:defRPr/>
            </a:pPr>
            <a:endParaRPr lang="en-US" sz="1200" dirty="0"/>
          </a:p>
          <a:p>
            <a:pPr>
              <a:defRPr/>
            </a:pPr>
            <a:r>
              <a:rPr lang="en-US" sz="1200" dirty="0"/>
              <a:t>Let the person know why you are concerned.</a:t>
            </a:r>
          </a:p>
          <a:p>
            <a:pPr>
              <a:defRPr/>
            </a:pPr>
            <a:endParaRPr lang="en-US" sz="1200" dirty="0"/>
          </a:p>
          <a:p>
            <a:pPr>
              <a:defRPr/>
            </a:pPr>
            <a:r>
              <a:rPr lang="en-US" sz="1200" dirty="0"/>
              <a:t>Be specific. Refer to certain incidents you have witnessed and not to the relationship in general.</a:t>
            </a:r>
          </a:p>
          <a:p>
            <a:pPr marL="0" indent="0">
              <a:buNone/>
              <a:defRPr/>
            </a:pPr>
            <a:endParaRPr lang="en-US" sz="1200" dirty="0"/>
          </a:p>
          <a:p>
            <a:pPr>
              <a:defRPr/>
            </a:pPr>
            <a:r>
              <a:rPr lang="en-US" sz="1200" dirty="0"/>
              <a:t>Talk about what you saw and how it made you feel .</a:t>
            </a:r>
          </a:p>
          <a:p>
            <a:pPr>
              <a:defRPr/>
            </a:pPr>
            <a:endParaRPr lang="en-US" sz="1200" dirty="0"/>
          </a:p>
          <a:p>
            <a:pPr>
              <a:defRPr/>
            </a:pPr>
            <a:r>
              <a:rPr lang="en-US" sz="1200" dirty="0"/>
              <a:t>Tell them the ways you believe the specific behavior is having an impact on them - "When she put you down you seemed embarrassed and then you made excuses for what she did." Or "When he was yelling you seemed frightened.”</a:t>
            </a:r>
          </a:p>
          <a:p>
            <a:pPr>
              <a:defRPr/>
            </a:pPr>
            <a:endParaRPr lang="en-US" sz="1200" dirty="0"/>
          </a:p>
        </p:txBody>
      </p:sp>
      <p:sp>
        <p:nvSpPr>
          <p:cNvPr id="8" name="TextBox 7"/>
          <p:cNvSpPr txBox="1"/>
          <p:nvPr/>
        </p:nvSpPr>
        <p:spPr>
          <a:xfrm>
            <a:off x="609600" y="762000"/>
            <a:ext cx="7467600" cy="369332"/>
          </a:xfrm>
          <a:prstGeom prst="rect">
            <a:avLst/>
          </a:prstGeom>
          <a:noFill/>
        </p:spPr>
        <p:txBody>
          <a:bodyPr wrap="square" rtlCol="0">
            <a:spAutoFit/>
          </a:bodyPr>
          <a:lstStyle/>
          <a:p>
            <a:r>
              <a:rPr lang="en-US" b="1" dirty="0"/>
              <a:t>How can you help a friend?</a:t>
            </a:r>
          </a:p>
        </p:txBody>
      </p:sp>
    </p:spTree>
    <p:extLst>
      <p:ext uri="{BB962C8B-B14F-4D97-AF65-F5344CB8AC3E}">
        <p14:creationId xmlns:p14="http://schemas.microsoft.com/office/powerpoint/2010/main" val="177710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1"/>
          </p:nvPr>
        </p:nvSpPr>
        <p:spPr>
          <a:xfrm>
            <a:off x="228600" y="2362200"/>
            <a:ext cx="8229600" cy="4495800"/>
          </a:xfrm>
        </p:spPr>
        <p:txBody>
          <a:bodyPr>
            <a:normAutofit/>
          </a:bodyPr>
          <a:lstStyle/>
          <a:p>
            <a:pPr algn="l"/>
            <a:r>
              <a:rPr lang="en-US" sz="1800" b="1" dirty="0"/>
              <a:t>The Counseling Center can help you navigate many relationship topics! </a:t>
            </a:r>
          </a:p>
          <a:p>
            <a:pPr algn="l"/>
            <a:r>
              <a:rPr lang="en-US" dirty="0"/>
              <a:t>	</a:t>
            </a:r>
            <a:r>
              <a:rPr lang="en-US" sz="1200" dirty="0">
                <a:sym typeface="Wingdings"/>
              </a:rPr>
              <a:t>  </a:t>
            </a:r>
            <a:r>
              <a:rPr lang="en-US" sz="1200" dirty="0">
                <a:solidFill>
                  <a:schemeClr val="tx1"/>
                </a:solidFill>
              </a:rPr>
              <a:t>You want to learn more about healthy relationships </a:t>
            </a:r>
          </a:p>
          <a:p>
            <a:pPr algn="l"/>
            <a:r>
              <a:rPr lang="en-US" sz="1200" dirty="0">
                <a:solidFill>
                  <a:schemeClr val="tx1"/>
                </a:solidFill>
              </a:rPr>
              <a:t>	</a:t>
            </a:r>
            <a:r>
              <a:rPr lang="en-US" sz="1200" dirty="0">
                <a:sym typeface="Wingdings"/>
              </a:rPr>
              <a:t>  </a:t>
            </a:r>
            <a:r>
              <a:rPr lang="en-US" sz="1200" dirty="0">
                <a:solidFill>
                  <a:schemeClr val="tx1"/>
                </a:solidFill>
              </a:rPr>
              <a:t>Something is happening in your relationship and you are unsure what to think or feel about it </a:t>
            </a:r>
          </a:p>
          <a:p>
            <a:pPr algn="l"/>
            <a:r>
              <a:rPr lang="en-US" sz="1200" dirty="0">
                <a:solidFill>
                  <a:schemeClr val="tx1"/>
                </a:solidFill>
              </a:rPr>
              <a:t>	</a:t>
            </a:r>
            <a:r>
              <a:rPr lang="en-US" sz="1200" dirty="0">
                <a:sym typeface="Wingdings"/>
              </a:rPr>
              <a:t>  </a:t>
            </a:r>
            <a:r>
              <a:rPr lang="en-US" sz="1200" dirty="0">
                <a:solidFill>
                  <a:schemeClr val="tx1"/>
                </a:solidFill>
              </a:rPr>
              <a:t>Your partner makes you feel bad about who you are and you don’t know what to do </a:t>
            </a:r>
          </a:p>
          <a:p>
            <a:pPr algn="l"/>
            <a:r>
              <a:rPr lang="en-US" sz="1200" dirty="0">
                <a:solidFill>
                  <a:schemeClr val="tx1"/>
                </a:solidFill>
              </a:rPr>
              <a:t>	</a:t>
            </a:r>
            <a:r>
              <a:rPr lang="en-US" sz="1200" dirty="0">
                <a:sym typeface="Wingdings"/>
              </a:rPr>
              <a:t>  </a:t>
            </a:r>
            <a:r>
              <a:rPr lang="en-US" sz="1200" dirty="0">
                <a:solidFill>
                  <a:schemeClr val="tx1"/>
                </a:solidFill>
              </a:rPr>
              <a:t>Your partner has started being abusive and you are uncertain what to do </a:t>
            </a:r>
          </a:p>
          <a:p>
            <a:pPr algn="l"/>
            <a:r>
              <a:rPr lang="en-US" sz="1200" dirty="0">
                <a:solidFill>
                  <a:schemeClr val="tx1"/>
                </a:solidFill>
              </a:rPr>
              <a:t>	</a:t>
            </a:r>
            <a:r>
              <a:rPr lang="en-US" sz="1200" dirty="0">
                <a:sym typeface="Wingdings"/>
              </a:rPr>
              <a:t>  </a:t>
            </a:r>
            <a:r>
              <a:rPr lang="en-US" sz="1200" dirty="0">
                <a:solidFill>
                  <a:schemeClr val="tx1"/>
                </a:solidFill>
              </a:rPr>
              <a:t>You want to end your relationship but don’t know how to break-up</a:t>
            </a:r>
          </a:p>
          <a:p>
            <a:pPr algn="l"/>
            <a:r>
              <a:rPr lang="en-US" sz="1200" dirty="0">
                <a:solidFill>
                  <a:schemeClr val="tx1"/>
                </a:solidFill>
              </a:rPr>
              <a:t>	</a:t>
            </a:r>
            <a:r>
              <a:rPr lang="en-US" sz="1200" dirty="0">
                <a:sym typeface="Wingdings"/>
              </a:rPr>
              <a:t>  </a:t>
            </a:r>
            <a:r>
              <a:rPr lang="en-US" sz="1200" dirty="0">
                <a:solidFill>
                  <a:schemeClr val="tx1"/>
                </a:solidFill>
              </a:rPr>
              <a:t>You are concerned about your safety as you plan to break-up with your partner </a:t>
            </a:r>
          </a:p>
          <a:p>
            <a:pPr algn="l"/>
            <a:r>
              <a:rPr lang="en-US" sz="1200" dirty="0">
                <a:solidFill>
                  <a:schemeClr val="tx1"/>
                </a:solidFill>
              </a:rPr>
              <a:t>	</a:t>
            </a:r>
            <a:r>
              <a:rPr lang="en-US" sz="1200" dirty="0">
                <a:sym typeface="Wingdings"/>
              </a:rPr>
              <a:t>  </a:t>
            </a:r>
            <a:r>
              <a:rPr lang="en-US" sz="1200" dirty="0">
                <a:solidFill>
                  <a:schemeClr val="tx1"/>
                </a:solidFill>
              </a:rPr>
              <a:t>You are unsure how to support a friend who is in an abusive relationship </a:t>
            </a:r>
          </a:p>
          <a:p>
            <a:pPr algn="l"/>
            <a:endParaRPr lang="en-US" sz="1200" dirty="0">
              <a:solidFill>
                <a:schemeClr val="tx1"/>
              </a:solidFill>
            </a:endParaRPr>
          </a:p>
          <a:p>
            <a:pPr algn="ctr"/>
            <a:r>
              <a:rPr lang="en-US" sz="1200" b="1" dirty="0">
                <a:solidFill>
                  <a:schemeClr val="tx1"/>
                </a:solidFill>
              </a:rPr>
              <a:t>You don’t have to be in crisis to use these services! </a:t>
            </a:r>
          </a:p>
          <a:p>
            <a:pPr algn="ctr"/>
            <a:r>
              <a:rPr lang="en-US" sz="1200" b="1" dirty="0">
                <a:solidFill>
                  <a:schemeClr val="tx1"/>
                </a:solidFill>
              </a:rPr>
              <a:t>Many students come in to talk with the counselors about their relationship or to learn more about healthy relationships. </a:t>
            </a:r>
          </a:p>
          <a:p>
            <a:pPr algn="ctr"/>
            <a:r>
              <a:rPr lang="en-US" sz="1200" dirty="0">
                <a:solidFill>
                  <a:schemeClr val="tx1"/>
                </a:solidFill>
              </a:rPr>
              <a:t>	</a:t>
            </a:r>
          </a:p>
          <a:p>
            <a:pPr algn="l"/>
            <a:endParaRPr lang="en-US" sz="1200" dirty="0">
              <a:solidFill>
                <a:schemeClr val="tx1"/>
              </a:solidFill>
            </a:endParaRPr>
          </a:p>
        </p:txBody>
      </p:sp>
      <p:sp>
        <p:nvSpPr>
          <p:cNvPr id="5" name="TextBox 4"/>
          <p:cNvSpPr txBox="1"/>
          <p:nvPr/>
        </p:nvSpPr>
        <p:spPr>
          <a:xfrm>
            <a:off x="914400" y="762000"/>
            <a:ext cx="6553200" cy="1015663"/>
          </a:xfrm>
          <a:prstGeom prst="rect">
            <a:avLst/>
          </a:prstGeom>
          <a:noFill/>
        </p:spPr>
        <p:txBody>
          <a:bodyPr wrap="square" rtlCol="0">
            <a:spAutoFit/>
          </a:bodyPr>
          <a:lstStyle/>
          <a:p>
            <a:r>
              <a:rPr lang="en-US" sz="6000" dirty="0"/>
              <a:t>RESOURCES!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229600" cy="2900794"/>
          </a:xfrm>
          <a:prstGeom prst="rect">
            <a:avLst/>
          </a:prstGeom>
          <a:noFill/>
        </p:spPr>
        <p:txBody>
          <a:bodyPr wrap="square" rtlCol="0">
            <a:spAutoFit/>
          </a:bodyPr>
          <a:lstStyle/>
          <a:p>
            <a:r>
              <a:rPr lang="en-US" sz="4000" b="1" dirty="0">
                <a:solidFill>
                  <a:schemeClr val="accent3">
                    <a:lumMod val="50000"/>
                  </a:schemeClr>
                </a:solidFill>
              </a:rPr>
              <a:t>Getting Help at Rose</a:t>
            </a:r>
          </a:p>
          <a:p>
            <a:endParaRPr lang="en-US" dirty="0"/>
          </a:p>
          <a:p>
            <a:pPr>
              <a:lnSpc>
                <a:spcPct val="150000"/>
              </a:lnSpc>
            </a:pPr>
            <a:r>
              <a:rPr lang="en-US" sz="1300" b="1" dirty="0"/>
              <a:t>Talk to someone.  </a:t>
            </a:r>
          </a:p>
          <a:p>
            <a:pPr marL="285750" indent="-285750">
              <a:lnSpc>
                <a:spcPct val="150000"/>
              </a:lnSpc>
              <a:buFont typeface="Arial" panose="020B0604020202020204" pitchFamily="34" charset="0"/>
              <a:buChar char="•"/>
            </a:pPr>
            <a:r>
              <a:rPr lang="en-US" sz="1300" b="1" dirty="0"/>
              <a:t>The Counseling Office provides confidential reporting.  </a:t>
            </a:r>
          </a:p>
          <a:p>
            <a:pPr marL="285750" indent="-285750">
              <a:lnSpc>
                <a:spcPct val="150000"/>
              </a:lnSpc>
              <a:buFont typeface="Arial" panose="020B0604020202020204" pitchFamily="34" charset="0"/>
              <a:buChar char="•"/>
            </a:pPr>
            <a:r>
              <a:rPr lang="en-US" sz="1300" b="1" dirty="0"/>
              <a:t>Faculty and staff are here for you… but remember, they are legally obligated to report information.</a:t>
            </a:r>
          </a:p>
          <a:p>
            <a:pPr marL="285750" indent="-285750">
              <a:lnSpc>
                <a:spcPct val="150000"/>
              </a:lnSpc>
              <a:buFont typeface="Arial" panose="020B0604020202020204" pitchFamily="34" charset="0"/>
              <a:buChar char="•"/>
            </a:pPr>
            <a:r>
              <a:rPr lang="en-US" sz="1300" b="1" dirty="0"/>
              <a:t>RAs/SAs can help too… but remember, they are legally obligated to report information.</a:t>
            </a:r>
          </a:p>
          <a:p>
            <a:pPr>
              <a:lnSpc>
                <a:spcPct val="150000"/>
              </a:lnSpc>
            </a:pPr>
            <a:endParaRPr lang="en-US" sz="1300" dirty="0"/>
          </a:p>
          <a:p>
            <a:pPr>
              <a:lnSpc>
                <a:spcPct val="150000"/>
              </a:lnSpc>
            </a:pPr>
            <a:endParaRPr lang="en-US" sz="500" b="1" dirty="0"/>
          </a:p>
        </p:txBody>
      </p:sp>
      <p:sp>
        <p:nvSpPr>
          <p:cNvPr id="7" name="Rectangle 6"/>
          <p:cNvSpPr/>
          <p:nvPr/>
        </p:nvSpPr>
        <p:spPr>
          <a:xfrm>
            <a:off x="381000" y="3276600"/>
            <a:ext cx="4572000" cy="2954655"/>
          </a:xfrm>
          <a:prstGeom prst="rect">
            <a:avLst/>
          </a:prstGeom>
          <a:solidFill>
            <a:schemeClr val="accent5">
              <a:lumMod val="40000"/>
              <a:lumOff val="60000"/>
            </a:schemeClr>
          </a:solidFill>
        </p:spPr>
        <p:txBody>
          <a:bodyPr wrap="square">
            <a:spAutoFit/>
          </a:bodyPr>
          <a:lstStyle/>
          <a:p>
            <a:r>
              <a:rPr lang="en-US" sz="2800" b="1" dirty="0"/>
              <a:t>Help is always available!</a:t>
            </a:r>
          </a:p>
          <a:p>
            <a:endParaRPr lang="en-US" b="1" dirty="0"/>
          </a:p>
          <a:p>
            <a:r>
              <a:rPr lang="en-US" sz="1400" b="1" dirty="0"/>
              <a:t>24 hours a day (Public Safety can connect you)</a:t>
            </a:r>
          </a:p>
          <a:p>
            <a:r>
              <a:rPr lang="en-US" sz="1400" dirty="0"/>
              <a:t>812-877-8590 </a:t>
            </a:r>
          </a:p>
          <a:p>
            <a:endParaRPr lang="en-US" sz="1400" b="1" dirty="0"/>
          </a:p>
          <a:p>
            <a:r>
              <a:rPr lang="en-US" sz="1400" b="1" dirty="0"/>
              <a:t>Counseling Services (M-F/ 8a-5p)</a:t>
            </a:r>
          </a:p>
          <a:p>
            <a:r>
              <a:rPr lang="en-US" sz="1400" dirty="0"/>
              <a:t>812-877-8537</a:t>
            </a:r>
          </a:p>
          <a:p>
            <a:r>
              <a:rPr lang="en-US" sz="1400" dirty="0"/>
              <a:t>Appointments and walk-ins.</a:t>
            </a:r>
          </a:p>
          <a:p>
            <a:endParaRPr lang="en-US" sz="1400" b="1" dirty="0"/>
          </a:p>
          <a:p>
            <a:r>
              <a:rPr lang="en-US" sz="1400" b="1" dirty="0"/>
              <a:t>The National Domestic Abuse Hotline</a:t>
            </a:r>
          </a:p>
          <a:p>
            <a:r>
              <a:rPr lang="en-US" sz="1400" dirty="0"/>
              <a:t>1-800-799-7233</a:t>
            </a:r>
          </a:p>
          <a:p>
            <a:r>
              <a:rPr lang="en-US" sz="1400" dirty="0"/>
              <a:t>www.thehotline.org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229600" cy="3500958"/>
          </a:xfrm>
          <a:prstGeom prst="rect">
            <a:avLst/>
          </a:prstGeom>
          <a:noFill/>
        </p:spPr>
        <p:txBody>
          <a:bodyPr wrap="square" rtlCol="0">
            <a:spAutoFit/>
          </a:bodyPr>
          <a:lstStyle/>
          <a:p>
            <a:r>
              <a:rPr lang="en-US" sz="4000" b="1" dirty="0">
                <a:solidFill>
                  <a:schemeClr val="accent3">
                    <a:lumMod val="50000"/>
                  </a:schemeClr>
                </a:solidFill>
              </a:rPr>
              <a:t>References/Acknowledgements</a:t>
            </a:r>
          </a:p>
          <a:p>
            <a:endParaRPr lang="en-US" dirty="0"/>
          </a:p>
          <a:p>
            <a:pPr marL="285750" indent="-285750">
              <a:lnSpc>
                <a:spcPct val="150000"/>
              </a:lnSpc>
              <a:buFont typeface="Arial" panose="020B0604020202020204" pitchFamily="34" charset="0"/>
              <a:buChar char="•"/>
            </a:pPr>
            <a:r>
              <a:rPr lang="en-US" sz="1300" dirty="0"/>
              <a:t>Information was taken directly from: </a:t>
            </a:r>
          </a:p>
          <a:p>
            <a:pPr marL="742950" lvl="1" indent="-285750">
              <a:lnSpc>
                <a:spcPct val="150000"/>
              </a:lnSpc>
              <a:buFont typeface="Arial" panose="020B0604020202020204" pitchFamily="34" charset="0"/>
              <a:buChar char="•"/>
            </a:pPr>
            <a:r>
              <a:rPr lang="en-US" sz="1300" dirty="0"/>
              <a:t>University of New Hampshire Sexual Harassment and Rape Prevention Program (SHARPP) (</a:t>
            </a:r>
            <a:r>
              <a:rPr lang="en-US" sz="1300" dirty="0" err="1"/>
              <a:t>slideshare</a:t>
            </a:r>
            <a:r>
              <a:rPr lang="en-US" sz="1300" dirty="0"/>
              <a:t> presentation)</a:t>
            </a:r>
          </a:p>
          <a:p>
            <a:pPr marL="742950" lvl="1" indent="-285750">
              <a:lnSpc>
                <a:spcPct val="150000"/>
              </a:lnSpc>
              <a:buFont typeface="Arial" panose="020B0604020202020204" pitchFamily="34" charset="0"/>
              <a:buChar char="•"/>
            </a:pPr>
            <a:r>
              <a:rPr lang="en-US" sz="1300" dirty="0"/>
              <a:t>Skin Deep: Curriculum Objective Educate Students on the Essential Aspects to Developing Healthy Relationships (created by </a:t>
            </a:r>
            <a:r>
              <a:rPr lang="en-US" sz="1300" dirty="0" err="1"/>
              <a:t>Arrie</a:t>
            </a:r>
            <a:r>
              <a:rPr lang="en-US" sz="1300" dirty="0"/>
              <a:t> </a:t>
            </a:r>
            <a:r>
              <a:rPr lang="en-US" sz="1300" dirty="0" err="1"/>
              <a:t>Berlinski</a:t>
            </a:r>
            <a:r>
              <a:rPr lang="en-US" sz="1300" dirty="0"/>
              <a:t>)</a:t>
            </a:r>
          </a:p>
          <a:p>
            <a:pPr marL="742950" lvl="1" indent="-285750">
              <a:lnSpc>
                <a:spcPct val="150000"/>
              </a:lnSpc>
              <a:buFont typeface="Arial" panose="020B0604020202020204" pitchFamily="34" charset="0"/>
              <a:buChar char="•"/>
            </a:pPr>
            <a:r>
              <a:rPr lang="en-US" sz="1300" dirty="0"/>
              <a:t>Vanessa Granger-Belcher, Rose-</a:t>
            </a:r>
            <a:r>
              <a:rPr lang="en-US" sz="1300" dirty="0" err="1"/>
              <a:t>Hulman</a:t>
            </a:r>
            <a:r>
              <a:rPr lang="en-US" sz="1300" dirty="0"/>
              <a:t> Institute of Technology, Counseling Services</a:t>
            </a:r>
          </a:p>
          <a:p>
            <a:pPr marL="742950" lvl="1" indent="-285750">
              <a:lnSpc>
                <a:spcPct val="150000"/>
              </a:lnSpc>
              <a:buFont typeface="Arial" panose="020B0604020202020204" pitchFamily="34" charset="0"/>
              <a:buChar char="•"/>
            </a:pPr>
            <a:r>
              <a:rPr lang="en-US" sz="1300" dirty="0"/>
              <a:t>Huffington Post: http://www.huffingtonpost.com/jennifer-twardowski/10-characteristics-of-a-healthy-relationship_b_8578954.html</a:t>
            </a:r>
          </a:p>
          <a:p>
            <a:pPr>
              <a:lnSpc>
                <a:spcPct val="150000"/>
              </a:lnSpc>
            </a:pPr>
            <a:endParaRPr lang="en-US" sz="500" b="1" dirty="0"/>
          </a:p>
        </p:txBody>
      </p:sp>
    </p:spTree>
    <p:extLst>
      <p:ext uri="{BB962C8B-B14F-4D97-AF65-F5344CB8AC3E}">
        <p14:creationId xmlns:p14="http://schemas.microsoft.com/office/powerpoint/2010/main" val="355492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I_55842675.jpg"/>
          <p:cNvPicPr>
            <a:picLocks noGrp="1" noChangeAspect="1"/>
          </p:cNvPicPr>
          <p:nvPr>
            <p:ph type="pic" sz="quarter" idx="17"/>
          </p:nvPr>
        </p:nvPicPr>
        <p:blipFill>
          <a:blip r:embed="rId3" cstate="print"/>
          <a:srcRect l="5687" r="5687"/>
          <a:stretch>
            <a:fillRect/>
          </a:stretch>
        </p:blipFill>
        <p:spPr>
          <a:xfrm>
            <a:off x="2590800" y="457200"/>
            <a:ext cx="5562600" cy="4171950"/>
          </a:xfrm>
        </p:spPr>
      </p:pic>
      <p:pic>
        <p:nvPicPr>
          <p:cNvPr id="13" name="Picture Placeholder 12" descr="iStock_000010743923Large.jpg"/>
          <p:cNvPicPr>
            <a:picLocks noGrp="1" noChangeAspect="1"/>
          </p:cNvPicPr>
          <p:nvPr>
            <p:ph type="pic" sz="quarter" idx="27"/>
          </p:nvPr>
        </p:nvPicPr>
        <p:blipFill>
          <a:blip r:embed="rId4" cstate="print"/>
          <a:srcRect l="5674" r="5674"/>
          <a:stretch>
            <a:fillRect/>
          </a:stretch>
        </p:blipFill>
        <p:spPr>
          <a:xfrm>
            <a:off x="5410200" y="4724400"/>
            <a:ext cx="2743200" cy="2057400"/>
          </a:xfrm>
        </p:spPr>
      </p:pic>
      <p:pic>
        <p:nvPicPr>
          <p:cNvPr id="18" name="Picture Placeholder 17" descr="Relationship.JPG"/>
          <p:cNvPicPr>
            <a:picLocks noGrp="1" noChangeAspect="1"/>
          </p:cNvPicPr>
          <p:nvPr>
            <p:ph type="pic" sz="quarter" idx="28"/>
          </p:nvPr>
        </p:nvPicPr>
        <p:blipFill>
          <a:blip r:embed="rId5" cstate="print"/>
          <a:srcRect l="5573" r="5573"/>
          <a:stretch>
            <a:fillRect/>
          </a:stretch>
        </p:blipFill>
        <p:spPr>
          <a:xfrm>
            <a:off x="2590800" y="4724400"/>
            <a:ext cx="2743200" cy="2057400"/>
          </a:xfrm>
        </p:spPr>
      </p:pic>
      <p:pic>
        <p:nvPicPr>
          <p:cNvPr id="25" name="Picture Placeholder 24" descr="Picture3.jpg"/>
          <p:cNvPicPr>
            <a:picLocks noGrp="1" noChangeAspect="1"/>
          </p:cNvPicPr>
          <p:nvPr>
            <p:ph type="pic" sz="quarter" idx="14"/>
          </p:nvPr>
        </p:nvPicPr>
        <p:blipFill>
          <a:blip r:embed="rId6" cstate="print"/>
          <a:srcRect l="27928" r="27928"/>
          <a:stretch>
            <a:fillRect/>
          </a:stretch>
        </p:blipFill>
        <p:spPr>
          <a:xfrm>
            <a:off x="304800" y="3657600"/>
            <a:ext cx="2070154" cy="3124200"/>
          </a:xfrm>
        </p:spPr>
      </p:pic>
      <p:sp>
        <p:nvSpPr>
          <p:cNvPr id="22" name="TextBox 21"/>
          <p:cNvSpPr txBox="1"/>
          <p:nvPr/>
        </p:nvSpPr>
        <p:spPr>
          <a:xfrm>
            <a:off x="304800" y="3200400"/>
            <a:ext cx="2895600" cy="369332"/>
          </a:xfrm>
          <a:prstGeom prst="rect">
            <a:avLst/>
          </a:prstGeom>
          <a:noFill/>
        </p:spPr>
        <p:txBody>
          <a:bodyPr wrap="square" rtlCol="0">
            <a:spAutoFit/>
          </a:bodyPr>
          <a:lstStyle/>
          <a:p>
            <a:r>
              <a:rPr lang="en-US" b="1" dirty="0">
                <a:solidFill>
                  <a:schemeClr val="bg1"/>
                </a:solidFill>
              </a:rPr>
              <a:t>Classmates </a:t>
            </a:r>
          </a:p>
        </p:txBody>
      </p:sp>
      <p:sp>
        <p:nvSpPr>
          <p:cNvPr id="23" name="TextBox 22"/>
          <p:cNvSpPr txBox="1"/>
          <p:nvPr/>
        </p:nvSpPr>
        <p:spPr>
          <a:xfrm>
            <a:off x="5410200" y="4800600"/>
            <a:ext cx="2667000" cy="369332"/>
          </a:xfrm>
          <a:prstGeom prst="rect">
            <a:avLst/>
          </a:prstGeom>
          <a:noFill/>
        </p:spPr>
        <p:txBody>
          <a:bodyPr wrap="square" rtlCol="0">
            <a:spAutoFit/>
          </a:bodyPr>
          <a:lstStyle/>
          <a:p>
            <a:r>
              <a:rPr lang="en-US" b="1" dirty="0">
                <a:solidFill>
                  <a:schemeClr val="bg1"/>
                </a:solidFill>
              </a:rPr>
              <a:t>Friendships </a:t>
            </a:r>
          </a:p>
        </p:txBody>
      </p:sp>
      <p:sp>
        <p:nvSpPr>
          <p:cNvPr id="24" name="TextBox 23"/>
          <p:cNvSpPr txBox="1"/>
          <p:nvPr/>
        </p:nvSpPr>
        <p:spPr>
          <a:xfrm>
            <a:off x="2590800" y="6400800"/>
            <a:ext cx="1295400" cy="369332"/>
          </a:xfrm>
          <a:prstGeom prst="rect">
            <a:avLst/>
          </a:prstGeom>
          <a:noFill/>
        </p:spPr>
        <p:txBody>
          <a:bodyPr wrap="square" rtlCol="0">
            <a:spAutoFit/>
          </a:bodyPr>
          <a:lstStyle/>
          <a:p>
            <a:pPr algn="ctr"/>
            <a:r>
              <a:rPr lang="en-US" b="1" dirty="0">
                <a:solidFill>
                  <a:schemeClr val="bg1"/>
                </a:solidFill>
              </a:rPr>
              <a:t>Romantic</a:t>
            </a:r>
          </a:p>
        </p:txBody>
      </p:sp>
      <p:sp>
        <p:nvSpPr>
          <p:cNvPr id="26" name="TextBox 25"/>
          <p:cNvSpPr txBox="1"/>
          <p:nvPr/>
        </p:nvSpPr>
        <p:spPr>
          <a:xfrm>
            <a:off x="304800" y="6400800"/>
            <a:ext cx="914400" cy="369332"/>
          </a:xfrm>
          <a:prstGeom prst="rect">
            <a:avLst/>
          </a:prstGeom>
          <a:noFill/>
        </p:spPr>
        <p:txBody>
          <a:bodyPr wrap="square" rtlCol="0">
            <a:spAutoFit/>
          </a:bodyPr>
          <a:lstStyle/>
          <a:p>
            <a:r>
              <a:rPr lang="en-US" b="1" dirty="0">
                <a:solidFill>
                  <a:schemeClr val="bg1"/>
                </a:solidFill>
              </a:rPr>
              <a:t>Family </a:t>
            </a:r>
          </a:p>
        </p:txBody>
      </p:sp>
      <p:sp>
        <p:nvSpPr>
          <p:cNvPr id="34" name="TextBox 33"/>
          <p:cNvSpPr txBox="1"/>
          <p:nvPr/>
        </p:nvSpPr>
        <p:spPr>
          <a:xfrm>
            <a:off x="2590800" y="4267200"/>
            <a:ext cx="2895600" cy="369332"/>
          </a:xfrm>
          <a:prstGeom prst="rect">
            <a:avLst/>
          </a:prstGeom>
          <a:noFill/>
        </p:spPr>
        <p:txBody>
          <a:bodyPr wrap="square" rtlCol="0">
            <a:spAutoFit/>
          </a:bodyPr>
          <a:lstStyle/>
          <a:p>
            <a:r>
              <a:rPr lang="en-US" b="1" dirty="0">
                <a:solidFill>
                  <a:schemeClr val="bg1"/>
                </a:solidFill>
              </a:rPr>
              <a:t>Sexual  Relationships </a:t>
            </a:r>
          </a:p>
        </p:txBody>
      </p:sp>
      <p:sp>
        <p:nvSpPr>
          <p:cNvPr id="37" name="TextBox 36"/>
          <p:cNvSpPr txBox="1"/>
          <p:nvPr/>
        </p:nvSpPr>
        <p:spPr>
          <a:xfrm>
            <a:off x="152400" y="152400"/>
            <a:ext cx="8686800" cy="276999"/>
          </a:xfrm>
          <a:prstGeom prst="rect">
            <a:avLst/>
          </a:prstGeom>
          <a:noFill/>
        </p:spPr>
        <p:txBody>
          <a:bodyPr wrap="square" rtlCol="0">
            <a:spAutoFit/>
          </a:bodyPr>
          <a:lstStyle/>
          <a:p>
            <a:r>
              <a:rPr lang="en-US" sz="1150" b="1" dirty="0"/>
              <a:t>There are many types of relationships in our lives. It is important that in each one we feel valued and empowered.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4800" y="228600"/>
            <a:ext cx="8153400" cy="6400800"/>
          </a:xfrm>
        </p:spPr>
        <p:txBody>
          <a:bodyPr>
            <a:normAutofit/>
          </a:bodyPr>
          <a:lstStyle/>
          <a:p>
            <a:r>
              <a:rPr lang="en-US" sz="5700" b="1" dirty="0">
                <a:solidFill>
                  <a:schemeClr val="accent3">
                    <a:lumMod val="75000"/>
                  </a:schemeClr>
                </a:solidFill>
              </a:rPr>
              <a:t>What is a healthy relationship? </a:t>
            </a:r>
          </a:p>
          <a:p>
            <a:endParaRPr lang="en-US" b="1" dirty="0">
              <a:solidFill>
                <a:schemeClr val="tx1"/>
              </a:solidFill>
            </a:endParaRPr>
          </a:p>
        </p:txBody>
      </p:sp>
      <p:pic>
        <p:nvPicPr>
          <p:cNvPr id="2050" name="Picture 2" descr="http://media3.picsearch.com/is?RxVlNW9PLh9tLEq-zk9PaNThyjfGPC16OoSR4oTPQL0&amp;height=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43200"/>
            <a:ext cx="22860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3142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4800" y="228600"/>
            <a:ext cx="8153400" cy="6400800"/>
          </a:xfrm>
        </p:spPr>
        <p:txBody>
          <a:bodyPr>
            <a:normAutofit fontScale="92500" lnSpcReduction="20000"/>
          </a:bodyPr>
          <a:lstStyle/>
          <a:p>
            <a:r>
              <a:rPr lang="en-US" sz="5700" b="1" dirty="0">
                <a:solidFill>
                  <a:schemeClr val="accent3">
                    <a:lumMod val="75000"/>
                  </a:schemeClr>
                </a:solidFill>
              </a:rPr>
              <a:t>What is a healthy relationship? </a:t>
            </a:r>
          </a:p>
          <a:p>
            <a:endParaRPr lang="en-US" b="1" dirty="0">
              <a:solidFill>
                <a:schemeClr val="tx1"/>
              </a:solidFill>
            </a:endParaRPr>
          </a:p>
          <a:p>
            <a:endParaRPr lang="en-US" b="1" dirty="0">
              <a:solidFill>
                <a:schemeClr val="tx1"/>
              </a:solidFill>
            </a:endParaRPr>
          </a:p>
          <a:p>
            <a:pPr marL="342900" indent="-342900">
              <a:buAutoNum type="arabicPeriod"/>
            </a:pPr>
            <a:r>
              <a:rPr lang="en-US" sz="1900" b="1" dirty="0">
                <a:solidFill>
                  <a:schemeClr val="tx1"/>
                </a:solidFill>
              </a:rPr>
              <a:t>Both partners know that they are responsible for their own individual happiness.</a:t>
            </a:r>
          </a:p>
          <a:p>
            <a:pPr marL="342900" indent="-342900">
              <a:buAutoNum type="arabicPeriod"/>
            </a:pPr>
            <a:r>
              <a:rPr lang="en-US" sz="1900" b="1" dirty="0">
                <a:solidFill>
                  <a:schemeClr val="tx1"/>
                </a:solidFill>
              </a:rPr>
              <a:t>Neither person is really trying to control or “fix” the other person.</a:t>
            </a:r>
          </a:p>
          <a:p>
            <a:pPr marL="342900" indent="-342900">
              <a:buAutoNum type="arabicPeriod"/>
            </a:pPr>
            <a:r>
              <a:rPr lang="en-US" sz="1900" b="1" dirty="0">
                <a:solidFill>
                  <a:schemeClr val="tx1"/>
                </a:solidFill>
              </a:rPr>
              <a:t>The relationship is balanced (no power struggles – decision aggregate 50/50).</a:t>
            </a:r>
          </a:p>
          <a:p>
            <a:pPr marL="342900" indent="-342900">
              <a:buAutoNum type="arabicPeriod"/>
            </a:pPr>
            <a:r>
              <a:rPr lang="en-US" sz="1900" b="1" dirty="0">
                <a:solidFill>
                  <a:schemeClr val="tx1"/>
                </a:solidFill>
              </a:rPr>
              <a:t>Conflicts are dealt with head-on and then dropped.</a:t>
            </a:r>
          </a:p>
          <a:p>
            <a:pPr marL="342900" indent="-342900">
              <a:buAutoNum type="arabicPeriod"/>
            </a:pPr>
            <a:r>
              <a:rPr lang="en-US" sz="1900" b="1" dirty="0">
                <a:solidFill>
                  <a:schemeClr val="tx1"/>
                </a:solidFill>
              </a:rPr>
              <a:t>Feelings are shared honestly and openly.</a:t>
            </a:r>
          </a:p>
          <a:p>
            <a:pPr marL="342900" indent="-342900">
              <a:buAutoNum type="arabicPeriod"/>
            </a:pPr>
            <a:r>
              <a:rPr lang="en-US" sz="1900" b="1" dirty="0">
                <a:solidFill>
                  <a:schemeClr val="tx1"/>
                </a:solidFill>
              </a:rPr>
              <a:t>Each person makes time to take care of themselves.</a:t>
            </a:r>
          </a:p>
          <a:p>
            <a:pPr marL="342900" indent="-342900">
              <a:buAutoNum type="arabicPeriod"/>
            </a:pPr>
            <a:r>
              <a:rPr lang="en-US" sz="1900" b="1" dirty="0">
                <a:solidFill>
                  <a:schemeClr val="tx1"/>
                </a:solidFill>
              </a:rPr>
              <a:t>Both partners are willing to put the relationship before themselves (willing to work as a unit when necessary).</a:t>
            </a:r>
          </a:p>
          <a:p>
            <a:pPr marL="342900" indent="-342900">
              <a:buAutoNum type="arabicPeriod"/>
            </a:pPr>
            <a:r>
              <a:rPr lang="en-US" sz="1900" b="1" dirty="0">
                <a:solidFill>
                  <a:schemeClr val="tx1"/>
                </a:solidFill>
              </a:rPr>
              <a:t>Both people understand and accept that they’re not going to agree on everything – it’s ok to agree to disagree!</a:t>
            </a:r>
          </a:p>
          <a:p>
            <a:pPr marL="342900" indent="-342900">
              <a:buAutoNum type="arabicPeriod"/>
            </a:pPr>
            <a:r>
              <a:rPr lang="en-US" sz="1900" b="1" dirty="0">
                <a:solidFill>
                  <a:schemeClr val="tx1"/>
                </a:solidFill>
              </a:rPr>
              <a:t> They both truly value the relationship and will work through challenges.</a:t>
            </a:r>
          </a:p>
          <a:p>
            <a:pPr marL="342900" indent="-342900">
              <a:buAutoNum type="arabicPeriod"/>
            </a:pPr>
            <a:r>
              <a:rPr lang="en-US" sz="1900" b="1" dirty="0">
                <a:solidFill>
                  <a:schemeClr val="tx1"/>
                </a:solidFill>
              </a:rPr>
              <a:t> They want to be together simply for the sake of being together and not to fulfill an insecurity.</a:t>
            </a:r>
          </a:p>
        </p:txBody>
      </p:sp>
    </p:spTree>
    <p:extLst>
      <p:ext uri="{BB962C8B-B14F-4D97-AF65-F5344CB8AC3E}">
        <p14:creationId xmlns:p14="http://schemas.microsoft.com/office/powerpoint/2010/main" val="38274485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4800" y="228600"/>
            <a:ext cx="8153400" cy="6400800"/>
          </a:xfrm>
        </p:spPr>
        <p:txBody>
          <a:bodyPr>
            <a:normAutofit fontScale="70000" lnSpcReduction="20000"/>
          </a:bodyPr>
          <a:lstStyle/>
          <a:p>
            <a:r>
              <a:rPr lang="en-US" sz="5700" b="1" dirty="0">
                <a:solidFill>
                  <a:schemeClr val="accent3">
                    <a:lumMod val="75000"/>
                  </a:schemeClr>
                </a:solidFill>
              </a:rPr>
              <a:t>What is a healthy relationship? </a:t>
            </a:r>
          </a:p>
          <a:p>
            <a:endParaRPr lang="en-US" b="1" dirty="0">
              <a:solidFill>
                <a:schemeClr val="tx1"/>
              </a:solidFill>
            </a:endParaRPr>
          </a:p>
          <a:p>
            <a:r>
              <a:rPr lang="en-US" dirty="0">
                <a:solidFill>
                  <a:schemeClr val="tx1"/>
                </a:solidFill>
              </a:rPr>
              <a:t>Communication is a key part to building a healthy relationship. The first step is making sure you both want and expect the same things -- being on the same page is very important. </a:t>
            </a:r>
          </a:p>
          <a:p>
            <a:endParaRPr lang="en-US" dirty="0">
              <a:solidFill>
                <a:schemeClr val="tx1"/>
              </a:solidFill>
            </a:endParaRPr>
          </a:p>
          <a:p>
            <a:r>
              <a:rPr lang="en-US" dirty="0">
                <a:solidFill>
                  <a:schemeClr val="tx1"/>
                </a:solidFill>
              </a:rPr>
              <a:t>The following tips can help you create and maintain a healthy relationship:</a:t>
            </a:r>
          </a:p>
          <a:p>
            <a:endParaRPr lang="en-US" b="1" dirty="0">
              <a:solidFill>
                <a:schemeClr val="tx1"/>
              </a:solidFill>
            </a:endParaRPr>
          </a:p>
          <a:p>
            <a:r>
              <a:rPr lang="en-US" sz="2600" b="1" dirty="0">
                <a:solidFill>
                  <a:schemeClr val="tx1"/>
                </a:solidFill>
              </a:rPr>
              <a:t>Speak Up. </a:t>
            </a:r>
            <a:r>
              <a:rPr lang="en-US" dirty="0">
                <a:solidFill>
                  <a:schemeClr val="tx1"/>
                </a:solidFill>
              </a:rPr>
              <a:t>In a healthy relationship, if something is bothering you, it’s best to talk about it instead of holding it in.</a:t>
            </a:r>
          </a:p>
          <a:p>
            <a:endParaRPr lang="en-US" b="1" dirty="0">
              <a:solidFill>
                <a:schemeClr val="tx1"/>
              </a:solidFill>
            </a:endParaRPr>
          </a:p>
          <a:p>
            <a:r>
              <a:rPr lang="en-US" sz="2600" b="1" dirty="0">
                <a:solidFill>
                  <a:schemeClr val="tx1"/>
                </a:solidFill>
              </a:rPr>
              <a:t>Respect Your Partner. </a:t>
            </a:r>
            <a:r>
              <a:rPr lang="en-US" dirty="0">
                <a:solidFill>
                  <a:schemeClr val="tx1"/>
                </a:solidFill>
              </a:rPr>
              <a:t>Your partner's wishes and feelings have value. Let your significant other know you are making an effort to keep their ideas in mind. Mutual respect is essential in maintaining healthy relationships.</a:t>
            </a:r>
          </a:p>
          <a:p>
            <a:endParaRPr lang="en-US" b="1" dirty="0">
              <a:solidFill>
                <a:schemeClr val="tx1"/>
              </a:solidFill>
            </a:endParaRPr>
          </a:p>
          <a:p>
            <a:r>
              <a:rPr lang="en-US" sz="2600" b="1" dirty="0">
                <a:solidFill>
                  <a:schemeClr val="tx1"/>
                </a:solidFill>
              </a:rPr>
              <a:t>Compromise.</a:t>
            </a:r>
            <a:r>
              <a:rPr lang="en-US" sz="2600" dirty="0">
                <a:solidFill>
                  <a:schemeClr val="tx1"/>
                </a:solidFill>
              </a:rPr>
              <a:t> </a:t>
            </a:r>
            <a:r>
              <a:rPr lang="en-US" dirty="0">
                <a:solidFill>
                  <a:schemeClr val="tx1"/>
                </a:solidFill>
              </a:rPr>
              <a:t>Disagreements are a natural part of healthy relationships, but it’s important that you find a way to compromise if you disagree on something. Try to solve conflicts in a fair and rational way.</a:t>
            </a:r>
          </a:p>
          <a:p>
            <a:endParaRPr lang="en-US" b="1" dirty="0">
              <a:solidFill>
                <a:schemeClr val="tx1"/>
              </a:solidFill>
            </a:endParaRPr>
          </a:p>
          <a:p>
            <a:r>
              <a:rPr lang="en-US" sz="2600" b="1" dirty="0">
                <a:solidFill>
                  <a:schemeClr val="tx1"/>
                </a:solidFill>
              </a:rPr>
              <a:t>Be Supportive.</a:t>
            </a:r>
            <a:r>
              <a:rPr lang="en-US" sz="2600" dirty="0">
                <a:solidFill>
                  <a:schemeClr val="tx1"/>
                </a:solidFill>
              </a:rPr>
              <a:t> </a:t>
            </a:r>
            <a:r>
              <a:rPr lang="en-US" dirty="0">
                <a:solidFill>
                  <a:schemeClr val="tx1"/>
                </a:solidFill>
              </a:rPr>
              <a:t>Offer reassurance and encouragement to your partner. Also, let your partner know when you need their support. Healthy relationships are about building each other up, not putting each other down.</a:t>
            </a:r>
          </a:p>
          <a:p>
            <a:endParaRPr lang="en-US" b="1" dirty="0">
              <a:solidFill>
                <a:schemeClr val="tx1"/>
              </a:solidFill>
            </a:endParaRPr>
          </a:p>
          <a:p>
            <a:r>
              <a:rPr lang="en-US" sz="2600" b="1" dirty="0">
                <a:solidFill>
                  <a:schemeClr val="tx1"/>
                </a:solidFill>
              </a:rPr>
              <a:t>Respect Each Other’s Privacy. </a:t>
            </a:r>
            <a:r>
              <a:rPr lang="en-US" dirty="0">
                <a:solidFill>
                  <a:schemeClr val="tx1"/>
                </a:solidFill>
              </a:rPr>
              <a:t>Just because you’re </a:t>
            </a:r>
          </a:p>
          <a:p>
            <a:r>
              <a:rPr lang="en-US" dirty="0">
                <a:solidFill>
                  <a:schemeClr val="tx1"/>
                </a:solidFill>
              </a:rPr>
              <a:t>in a relationship, doesn’t mean you have to share everything </a:t>
            </a:r>
          </a:p>
          <a:p>
            <a:r>
              <a:rPr lang="en-US" dirty="0">
                <a:solidFill>
                  <a:schemeClr val="tx1"/>
                </a:solidFill>
              </a:rPr>
              <a:t>and constantly be together. Healthy relationships require </a:t>
            </a:r>
          </a:p>
          <a:p>
            <a:r>
              <a:rPr lang="en-US" dirty="0">
                <a:solidFill>
                  <a:schemeClr val="tx1"/>
                </a:solidFill>
              </a:rPr>
              <a:t>space.</a:t>
            </a:r>
          </a:p>
        </p:txBody>
      </p:sp>
      <p:pic>
        <p:nvPicPr>
          <p:cNvPr id="6" name="Picture 5" descr="healthy-relationships.jpg"/>
          <p:cNvPicPr>
            <a:picLocks noChangeAspect="1"/>
          </p:cNvPicPr>
          <p:nvPr/>
        </p:nvPicPr>
        <p:blipFill>
          <a:blip r:embed="rId3" cstate="print"/>
          <a:stretch>
            <a:fillRect/>
          </a:stretch>
        </p:blipFill>
        <p:spPr>
          <a:xfrm>
            <a:off x="5715000" y="4876800"/>
            <a:ext cx="2800350" cy="1826316"/>
          </a:xfrm>
          <a:prstGeom prst="rect">
            <a:avLst/>
          </a:prstGeom>
        </p:spPr>
      </p:pic>
    </p:spTree>
    <p:extLst>
      <p:ext uri="{BB962C8B-B14F-4D97-AF65-F5344CB8AC3E}">
        <p14:creationId xmlns:p14="http://schemas.microsoft.com/office/powerpoint/2010/main" val="42039163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4800" y="228600"/>
            <a:ext cx="8153400" cy="6400800"/>
          </a:xfrm>
        </p:spPr>
        <p:txBody>
          <a:bodyPr>
            <a:normAutofit fontScale="92500" lnSpcReduction="20000"/>
          </a:bodyPr>
          <a:lstStyle/>
          <a:p>
            <a:r>
              <a:rPr lang="en-US" sz="5200" b="1" dirty="0">
                <a:solidFill>
                  <a:schemeClr val="accent3">
                    <a:lumMod val="75000"/>
                  </a:schemeClr>
                </a:solidFill>
              </a:rPr>
              <a:t>Healthy Boundaries</a:t>
            </a:r>
          </a:p>
          <a:p>
            <a:endParaRPr lang="en-US" b="1" dirty="0">
              <a:solidFill>
                <a:schemeClr val="tx1"/>
              </a:solidFill>
            </a:endParaRPr>
          </a:p>
          <a:p>
            <a:pPr>
              <a:lnSpc>
                <a:spcPct val="150000"/>
              </a:lnSpc>
            </a:pPr>
            <a:r>
              <a:rPr lang="en-US" sz="1700" dirty="0">
                <a:solidFill>
                  <a:schemeClr val="tx1"/>
                </a:solidFill>
              </a:rPr>
              <a:t>Creating boundaries is a good way to keep your relationship healthy and secure. By setting boundaries together, you can both have a deeper understanding of the type of relationship that you and your partner want. </a:t>
            </a:r>
          </a:p>
          <a:p>
            <a:pPr>
              <a:lnSpc>
                <a:spcPct val="150000"/>
              </a:lnSpc>
            </a:pPr>
            <a:endParaRPr lang="en-US" sz="1700" dirty="0">
              <a:solidFill>
                <a:schemeClr val="tx1"/>
              </a:solidFill>
            </a:endParaRPr>
          </a:p>
          <a:p>
            <a:pPr>
              <a:lnSpc>
                <a:spcPct val="150000"/>
              </a:lnSpc>
            </a:pPr>
            <a:r>
              <a:rPr lang="en-US" sz="1700" dirty="0">
                <a:solidFill>
                  <a:schemeClr val="tx1"/>
                </a:solidFill>
              </a:rPr>
              <a:t>Boundaries are not meant to make you feel trapped or like you’re “walking on eggshells.” Creating boundaries is not a sign of secrecy or distrust -- it's an expression of what makes you feel comfortable and what you would like or not like to happen within the relationship. </a:t>
            </a:r>
          </a:p>
          <a:p>
            <a:pPr>
              <a:lnSpc>
                <a:spcPct val="150000"/>
              </a:lnSpc>
            </a:pPr>
            <a:endParaRPr lang="en-US" sz="1700" dirty="0">
              <a:solidFill>
                <a:schemeClr val="tx1"/>
              </a:solidFill>
            </a:endParaRPr>
          </a:p>
          <a:p>
            <a:pPr>
              <a:lnSpc>
                <a:spcPct val="150000"/>
              </a:lnSpc>
            </a:pPr>
            <a:r>
              <a:rPr lang="en-US" sz="1700" b="1" dirty="0">
                <a:solidFill>
                  <a:schemeClr val="tx1"/>
                </a:solidFill>
              </a:rPr>
              <a:t>Remember, healthy boundaries shouldn’t restrict your ability to:</a:t>
            </a:r>
          </a:p>
          <a:p>
            <a:pPr lvl="1">
              <a:lnSpc>
                <a:spcPct val="150000"/>
              </a:lnSpc>
              <a:buFont typeface="Wingdings" pitchFamily="2" charset="2"/>
              <a:buChar char="§"/>
            </a:pPr>
            <a:r>
              <a:rPr lang="en-US" sz="1700" dirty="0">
                <a:solidFill>
                  <a:schemeClr val="tx1"/>
                </a:solidFill>
              </a:rPr>
              <a:t>Go out with your friends without your partner; </a:t>
            </a:r>
          </a:p>
          <a:p>
            <a:pPr lvl="1">
              <a:lnSpc>
                <a:spcPct val="150000"/>
              </a:lnSpc>
              <a:buFont typeface="Wingdings" pitchFamily="2" charset="2"/>
              <a:buChar char="§"/>
            </a:pPr>
            <a:r>
              <a:rPr lang="en-US" sz="1700" dirty="0">
                <a:solidFill>
                  <a:schemeClr val="tx1"/>
                </a:solidFill>
              </a:rPr>
              <a:t>Participate in activities and hobbies you like;</a:t>
            </a:r>
          </a:p>
          <a:p>
            <a:pPr lvl="1">
              <a:lnSpc>
                <a:spcPct val="150000"/>
              </a:lnSpc>
              <a:buFont typeface="Wingdings" pitchFamily="2" charset="2"/>
              <a:buChar char="§"/>
            </a:pPr>
            <a:r>
              <a:rPr lang="en-US" sz="1700" dirty="0">
                <a:solidFill>
                  <a:schemeClr val="tx1"/>
                </a:solidFill>
              </a:rPr>
              <a:t>Keep passwords to your email, social </a:t>
            </a:r>
            <a:br>
              <a:rPr lang="en-US" sz="1700" dirty="0">
                <a:solidFill>
                  <a:schemeClr val="tx1"/>
                </a:solidFill>
              </a:rPr>
            </a:br>
            <a:r>
              <a:rPr lang="en-US" sz="1700" dirty="0">
                <a:solidFill>
                  <a:schemeClr val="tx1"/>
                </a:solidFill>
              </a:rPr>
              <a:t>media accounts or phone private;</a:t>
            </a:r>
          </a:p>
          <a:p>
            <a:pPr lvl="1">
              <a:lnSpc>
                <a:spcPct val="150000"/>
              </a:lnSpc>
              <a:buFont typeface="Wingdings" pitchFamily="2" charset="2"/>
              <a:buChar char="§"/>
            </a:pPr>
            <a:r>
              <a:rPr lang="en-US" sz="1700" dirty="0">
                <a:solidFill>
                  <a:schemeClr val="tx1"/>
                </a:solidFill>
              </a:rPr>
              <a:t>Respect each other’s individual likes and needs. </a:t>
            </a:r>
          </a:p>
        </p:txBody>
      </p:sp>
      <p:pic>
        <p:nvPicPr>
          <p:cNvPr id="3" name="Picture 2" descr="respect.jpg"/>
          <p:cNvPicPr>
            <a:picLocks noChangeAspect="1"/>
          </p:cNvPicPr>
          <p:nvPr/>
        </p:nvPicPr>
        <p:blipFill>
          <a:blip r:embed="rId3" cstate="print"/>
          <a:stretch>
            <a:fillRect/>
          </a:stretch>
        </p:blipFill>
        <p:spPr>
          <a:xfrm>
            <a:off x="6172200" y="5105400"/>
            <a:ext cx="2317750" cy="1581524"/>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V_200531931-001.jpg"/>
          <p:cNvPicPr>
            <a:picLocks noChangeAspect="1"/>
          </p:cNvPicPr>
          <p:nvPr/>
        </p:nvPicPr>
        <p:blipFill>
          <a:blip r:embed="rId3" cstate="print"/>
          <a:stretch>
            <a:fillRect/>
          </a:stretch>
        </p:blipFill>
        <p:spPr>
          <a:xfrm>
            <a:off x="5791200" y="1066800"/>
            <a:ext cx="2667000" cy="2104923"/>
          </a:xfrm>
          <a:prstGeom prst="rect">
            <a:avLst/>
          </a:prstGeom>
        </p:spPr>
      </p:pic>
      <p:sp>
        <p:nvSpPr>
          <p:cNvPr id="3" name="Text Placeholder 2"/>
          <p:cNvSpPr>
            <a:spLocks noGrp="1"/>
          </p:cNvSpPr>
          <p:nvPr>
            <p:ph type="body" sz="quarter" idx="11"/>
          </p:nvPr>
        </p:nvSpPr>
        <p:spPr>
          <a:xfrm>
            <a:off x="228600" y="304800"/>
            <a:ext cx="8305800" cy="1143000"/>
          </a:xfrm>
        </p:spPr>
        <p:txBody>
          <a:bodyPr>
            <a:normAutofit/>
          </a:bodyPr>
          <a:lstStyle/>
          <a:p>
            <a:pPr>
              <a:lnSpc>
                <a:spcPct val="80000"/>
              </a:lnSpc>
            </a:pPr>
            <a:r>
              <a:rPr lang="en-US" sz="4000" b="1" dirty="0">
                <a:solidFill>
                  <a:schemeClr val="accent3">
                    <a:lumMod val="75000"/>
                  </a:schemeClr>
                </a:solidFill>
              </a:rPr>
              <a:t>Sex and Healthy Relationships </a:t>
            </a:r>
          </a:p>
        </p:txBody>
      </p:sp>
      <p:sp>
        <p:nvSpPr>
          <p:cNvPr id="6" name="Rectangle 5"/>
          <p:cNvSpPr/>
          <p:nvPr/>
        </p:nvSpPr>
        <p:spPr>
          <a:xfrm>
            <a:off x="228600" y="1143000"/>
            <a:ext cx="8305800" cy="5416868"/>
          </a:xfrm>
          <a:prstGeom prst="rect">
            <a:avLst/>
          </a:prstGeom>
        </p:spPr>
        <p:txBody>
          <a:bodyPr wrap="square">
            <a:spAutoFit/>
          </a:bodyPr>
          <a:lstStyle/>
          <a:p>
            <a:r>
              <a:rPr lang="en-US" dirty="0"/>
              <a:t>In a healthy relationship, both parties are ready </a:t>
            </a:r>
          </a:p>
          <a:p>
            <a:r>
              <a:rPr lang="en-US" dirty="0"/>
              <a:t>and feel comfortable with sexual activity. </a:t>
            </a:r>
          </a:p>
          <a:p>
            <a:endParaRPr lang="en-US" dirty="0"/>
          </a:p>
          <a:p>
            <a:r>
              <a:rPr lang="en-US" dirty="0"/>
              <a:t>You shouldn’t have to have sex to stay in the </a:t>
            </a:r>
          </a:p>
          <a:p>
            <a:r>
              <a:rPr lang="en-US" dirty="0"/>
              <a:t>relationship. You may feel comfortable kissing or </a:t>
            </a:r>
          </a:p>
          <a:p>
            <a:r>
              <a:rPr lang="en-US" dirty="0"/>
              <a:t>holding hands, but not want to go any further. </a:t>
            </a:r>
          </a:p>
          <a:p>
            <a:r>
              <a:rPr lang="en-US" dirty="0"/>
              <a:t>That’s ok. </a:t>
            </a:r>
          </a:p>
          <a:p>
            <a:endParaRPr lang="en-US" dirty="0"/>
          </a:p>
          <a:p>
            <a:r>
              <a:rPr lang="en-US" dirty="0"/>
              <a:t>Deciding whether you want to have sex or when you should is a decision you should make when it feels right for YOU. </a:t>
            </a:r>
          </a:p>
          <a:p>
            <a:endParaRPr lang="en-US" dirty="0"/>
          </a:p>
          <a:p>
            <a:pPr algn="ctr"/>
            <a:r>
              <a:rPr lang="en-US" sz="2000" b="1" i="1" dirty="0">
                <a:solidFill>
                  <a:schemeClr val="accent3">
                    <a:lumMod val="75000"/>
                  </a:schemeClr>
                </a:solidFill>
              </a:rPr>
              <a:t>In a healthy relationship, both people respect each other’s decisions -  even when they don't like them.</a:t>
            </a:r>
          </a:p>
          <a:p>
            <a:pPr algn="ctr"/>
            <a:endParaRPr lang="en-US" b="1" i="1" dirty="0"/>
          </a:p>
          <a:p>
            <a:pPr algn="ctr"/>
            <a:r>
              <a:rPr lang="en-US" dirty="0"/>
              <a:t>Having sex can raise the intensity of emotions that people feel for each other -- whether you’re in a serious or casual relationship. At times, this elevation is a good and enjoyable thing, but sometimes it makes a hard situation worse. It’s important that you feel ready and confident in your decisions about having sex.</a:t>
            </a:r>
            <a:endParaRPr lang="en-US" b="1" i="1"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9"/>
          </p:nvPr>
        </p:nvSpPr>
        <p:spPr>
          <a:xfrm>
            <a:off x="152400" y="1097280"/>
            <a:ext cx="8382000" cy="5760720"/>
          </a:xfrm>
        </p:spPr>
        <p:txBody>
          <a:bodyPr>
            <a:normAutofit fontScale="25000" lnSpcReduction="20000"/>
          </a:bodyPr>
          <a:lstStyle/>
          <a:p>
            <a:pPr marL="742950" indent="-742950">
              <a:lnSpc>
                <a:spcPct val="170000"/>
              </a:lnSpc>
            </a:pPr>
            <a:endParaRPr lang="en-US" sz="4000" dirty="0"/>
          </a:p>
          <a:p>
            <a:pPr marL="914400" indent="-914400">
              <a:lnSpc>
                <a:spcPct val="170000"/>
              </a:lnSpc>
            </a:pPr>
            <a:r>
              <a:rPr lang="en-US" sz="8000" b="1" dirty="0"/>
              <a:t>If you are thinking about when to have sex, keep in mind:</a:t>
            </a:r>
          </a:p>
          <a:p>
            <a:pPr marL="914400" indent="-914400">
              <a:lnSpc>
                <a:spcPct val="120000"/>
              </a:lnSpc>
            </a:pPr>
            <a:r>
              <a:rPr lang="en-US" sz="5600" dirty="0">
                <a:solidFill>
                  <a:schemeClr val="tx1"/>
                </a:solidFill>
                <a:sym typeface="Wingdings"/>
              </a:rPr>
              <a:t></a:t>
            </a:r>
            <a:r>
              <a:rPr lang="en-US" sz="5600" dirty="0">
                <a:solidFill>
                  <a:schemeClr val="tx1"/>
                </a:solidFill>
              </a:rPr>
              <a:t>You should feel comfortable with your decision.</a:t>
            </a:r>
          </a:p>
          <a:p>
            <a:pPr marL="914400" indent="-914400">
              <a:lnSpc>
                <a:spcPct val="120000"/>
              </a:lnSpc>
            </a:pPr>
            <a:r>
              <a:rPr lang="en-US" sz="5600" dirty="0">
                <a:solidFill>
                  <a:schemeClr val="tx1"/>
                </a:solidFill>
                <a:sym typeface="Wingdings"/>
              </a:rPr>
              <a:t> </a:t>
            </a:r>
            <a:r>
              <a:rPr lang="en-US" sz="5600" dirty="0">
                <a:solidFill>
                  <a:schemeClr val="tx1"/>
                </a:solidFill>
              </a:rPr>
              <a:t>Talk with your partner about safer sex practices, like getting tested for STIs and considering</a:t>
            </a:r>
          </a:p>
          <a:p>
            <a:pPr marL="914400" indent="-914400">
              <a:lnSpc>
                <a:spcPct val="120000"/>
              </a:lnSpc>
            </a:pPr>
            <a:r>
              <a:rPr lang="en-US" sz="5600" dirty="0">
                <a:solidFill>
                  <a:schemeClr val="tx1"/>
                </a:solidFill>
              </a:rPr>
              <a:t>birth control options.</a:t>
            </a:r>
          </a:p>
          <a:p>
            <a:pPr marL="914400" indent="-914400">
              <a:lnSpc>
                <a:spcPct val="120000"/>
              </a:lnSpc>
            </a:pPr>
            <a:r>
              <a:rPr lang="en-US" sz="5600" dirty="0">
                <a:solidFill>
                  <a:schemeClr val="tx1"/>
                </a:solidFill>
                <a:sym typeface="Wingdings"/>
              </a:rPr>
              <a:t> </a:t>
            </a:r>
            <a:r>
              <a:rPr lang="en-US" sz="5600" dirty="0">
                <a:solidFill>
                  <a:schemeClr val="tx1"/>
                </a:solidFill>
              </a:rPr>
              <a:t>Be honest with yourself and your partner. If you’re not ready, that’s ok and your partner</a:t>
            </a:r>
          </a:p>
          <a:p>
            <a:pPr marL="914400" indent="-914400">
              <a:lnSpc>
                <a:spcPct val="120000"/>
              </a:lnSpc>
            </a:pPr>
            <a:r>
              <a:rPr lang="en-US" sz="5600" dirty="0">
                <a:solidFill>
                  <a:schemeClr val="tx1"/>
                </a:solidFill>
              </a:rPr>
              <a:t>should respect it.</a:t>
            </a:r>
          </a:p>
          <a:p>
            <a:pPr marL="914400" indent="-914400">
              <a:lnSpc>
                <a:spcPct val="120000"/>
              </a:lnSpc>
            </a:pPr>
            <a:r>
              <a:rPr lang="en-US" sz="5600" dirty="0">
                <a:solidFill>
                  <a:schemeClr val="tx1"/>
                </a:solidFill>
                <a:sym typeface="Wingdings"/>
              </a:rPr>
              <a:t> </a:t>
            </a:r>
            <a:r>
              <a:rPr lang="en-US" sz="5600" dirty="0">
                <a:solidFill>
                  <a:schemeClr val="tx1"/>
                </a:solidFill>
              </a:rPr>
              <a:t>If something scares you or makes you feel uncomfortable, you can say “no” at any time. </a:t>
            </a:r>
          </a:p>
          <a:p>
            <a:pPr marL="914400" indent="-914400">
              <a:lnSpc>
                <a:spcPct val="120000"/>
              </a:lnSpc>
            </a:pPr>
            <a:r>
              <a:rPr lang="en-US" sz="5600" dirty="0">
                <a:solidFill>
                  <a:schemeClr val="tx1"/>
                </a:solidFill>
                <a:sym typeface="Wingdings"/>
              </a:rPr>
              <a:t> </a:t>
            </a:r>
            <a:r>
              <a:rPr lang="en-US" sz="5600" dirty="0">
                <a:solidFill>
                  <a:schemeClr val="tx1"/>
                </a:solidFill>
              </a:rPr>
              <a:t>You have the right to talk openly and honestly about your fears, worries and feelings.</a:t>
            </a:r>
          </a:p>
          <a:p>
            <a:pPr marL="914400" indent="-914400">
              <a:lnSpc>
                <a:spcPct val="120000"/>
              </a:lnSpc>
            </a:pPr>
            <a:r>
              <a:rPr lang="en-US" sz="5600" dirty="0">
                <a:solidFill>
                  <a:schemeClr val="tx1"/>
                </a:solidFill>
                <a:sym typeface="Wingdings"/>
              </a:rPr>
              <a:t> </a:t>
            </a:r>
            <a:r>
              <a:rPr lang="en-US" sz="5600" dirty="0">
                <a:solidFill>
                  <a:schemeClr val="tx1"/>
                </a:solidFill>
              </a:rPr>
              <a:t>If your partner tries to threaten or guilt you into having sex, it can be a sign of an unhealthy </a:t>
            </a:r>
          </a:p>
          <a:p>
            <a:pPr marL="914400" indent="-914400">
              <a:lnSpc>
                <a:spcPct val="120000"/>
              </a:lnSpc>
            </a:pPr>
            <a:r>
              <a:rPr lang="en-US" sz="5600" dirty="0">
                <a:solidFill>
                  <a:schemeClr val="tx1"/>
                </a:solidFill>
              </a:rPr>
              <a:t>relationship. You deserve better.</a:t>
            </a:r>
          </a:p>
          <a:p>
            <a:pPr marL="914400" indent="-914400">
              <a:lnSpc>
                <a:spcPct val="120000"/>
              </a:lnSpc>
            </a:pPr>
            <a:r>
              <a:rPr lang="en-US" sz="5600" dirty="0">
                <a:solidFill>
                  <a:schemeClr val="tx1"/>
                </a:solidFill>
                <a:sym typeface="Wingdings"/>
              </a:rPr>
              <a:t> </a:t>
            </a:r>
            <a:r>
              <a:rPr lang="en-US" sz="5600" dirty="0">
                <a:solidFill>
                  <a:schemeClr val="tx1"/>
                </a:solidFill>
              </a:rPr>
              <a:t>No matter how long you’ve been with someone or how many times you’ve done </a:t>
            </a:r>
          </a:p>
          <a:p>
            <a:pPr marL="914400" indent="-914400">
              <a:lnSpc>
                <a:spcPct val="120000"/>
              </a:lnSpc>
            </a:pPr>
            <a:r>
              <a:rPr lang="en-US" sz="5600" dirty="0">
                <a:solidFill>
                  <a:schemeClr val="tx1"/>
                </a:solidFill>
              </a:rPr>
              <a:t>something, you have the right to change your mind and say “no” at anytime for any reason. </a:t>
            </a:r>
          </a:p>
          <a:p>
            <a:pPr marL="914400" indent="-914400">
              <a:lnSpc>
                <a:spcPct val="120000"/>
              </a:lnSpc>
            </a:pPr>
            <a:r>
              <a:rPr lang="en-US" sz="5600" dirty="0">
                <a:solidFill>
                  <a:schemeClr val="tx1"/>
                </a:solidFill>
                <a:sym typeface="Wingdings"/>
              </a:rPr>
              <a:t> </a:t>
            </a:r>
            <a:r>
              <a:rPr lang="en-US" sz="5600" dirty="0">
                <a:solidFill>
                  <a:schemeClr val="tx1"/>
                </a:solidFill>
              </a:rPr>
              <a:t>You have control over your body, and no one else has the right to tell you what to do with it. </a:t>
            </a:r>
          </a:p>
          <a:p>
            <a:pPr>
              <a:buFont typeface="Wingdings" pitchFamily="2" charset="2"/>
              <a:buChar char="§"/>
            </a:pPr>
            <a:endParaRPr lang="en-US" dirty="0"/>
          </a:p>
        </p:txBody>
      </p:sp>
      <p:sp>
        <p:nvSpPr>
          <p:cNvPr id="7" name="Rectangle 6"/>
          <p:cNvSpPr/>
          <p:nvPr/>
        </p:nvSpPr>
        <p:spPr>
          <a:xfrm>
            <a:off x="152400" y="152400"/>
            <a:ext cx="8229600" cy="988989"/>
          </a:xfrm>
          <a:prstGeom prst="rect">
            <a:avLst/>
          </a:prstGeom>
        </p:spPr>
        <p:txBody>
          <a:bodyPr wrap="square">
            <a:spAutoFit/>
          </a:bodyPr>
          <a:lstStyle/>
          <a:p>
            <a:pPr>
              <a:lnSpc>
                <a:spcPct val="170000"/>
              </a:lnSpc>
            </a:pPr>
            <a:r>
              <a:rPr lang="en-US" sz="4000" b="1" dirty="0">
                <a:solidFill>
                  <a:schemeClr val="accent3">
                    <a:lumMod val="75000"/>
                  </a:schemeClr>
                </a:solidFill>
              </a:rPr>
              <a:t>Sex and Healthy Relationships </a:t>
            </a:r>
          </a:p>
        </p:txBody>
      </p:sp>
      <p:pic>
        <p:nvPicPr>
          <p:cNvPr id="11" name="Picture 10" descr="GI_55842675.jpg"/>
          <p:cNvPicPr>
            <a:picLocks noChangeAspect="1"/>
          </p:cNvPicPr>
          <p:nvPr/>
        </p:nvPicPr>
        <p:blipFill>
          <a:blip r:embed="rId3" cstate="print"/>
          <a:stretch>
            <a:fillRect/>
          </a:stretch>
        </p:blipFill>
        <p:spPr>
          <a:xfrm>
            <a:off x="5943600" y="5105400"/>
            <a:ext cx="2438400" cy="1620790"/>
          </a:xfrm>
          <a:prstGeom prst="rect">
            <a:avLst/>
          </a:prstGeom>
        </p:spPr>
      </p:pic>
      <p:sp>
        <p:nvSpPr>
          <p:cNvPr id="12" name="Rectangle 11"/>
          <p:cNvSpPr/>
          <p:nvPr/>
        </p:nvSpPr>
        <p:spPr>
          <a:xfrm>
            <a:off x="914400" y="5410200"/>
            <a:ext cx="4572000" cy="1200329"/>
          </a:xfrm>
          <a:prstGeom prst="rect">
            <a:avLst/>
          </a:prstGeom>
          <a:solidFill>
            <a:schemeClr val="tx1"/>
          </a:solidFill>
        </p:spPr>
        <p:txBody>
          <a:bodyPr>
            <a:spAutoFit/>
          </a:bodyPr>
          <a:lstStyle/>
          <a:p>
            <a:pPr algn="ctr"/>
            <a:r>
              <a:rPr lang="en-US" b="1" i="1" dirty="0">
                <a:solidFill>
                  <a:schemeClr val="accent5">
                    <a:lumMod val="60000"/>
                    <a:lumOff val="40000"/>
                  </a:schemeClr>
                </a:solidFill>
              </a:rPr>
              <a:t>In a healthy relationship, the decision to have sex is agreed on mutually and not because one person feels they “have” to have sex. </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381000" y="228600"/>
            <a:ext cx="8229600" cy="4876800"/>
          </a:xfrm>
        </p:spPr>
        <p:txBody>
          <a:bodyPr>
            <a:normAutofit/>
          </a:bodyPr>
          <a:lstStyle/>
          <a:p>
            <a:pPr algn="ctr"/>
            <a:r>
              <a:rPr lang="en-US" sz="2800" dirty="0"/>
              <a:t>Everyone deserves a healthy relationship.</a:t>
            </a:r>
          </a:p>
          <a:p>
            <a:pPr algn="ctr"/>
            <a:endParaRPr lang="en-US" dirty="0"/>
          </a:p>
          <a:p>
            <a:pPr algn="ctr"/>
            <a:r>
              <a:rPr lang="en-US" dirty="0"/>
              <a:t>A healthy relationship makes each person feel </a:t>
            </a:r>
            <a:r>
              <a:rPr lang="en-US" sz="2400" b="1" dirty="0">
                <a:solidFill>
                  <a:schemeClr val="accent5">
                    <a:lumMod val="50000"/>
                  </a:schemeClr>
                </a:solidFill>
              </a:rPr>
              <a:t>respected</a:t>
            </a:r>
            <a:r>
              <a:rPr lang="en-US" dirty="0"/>
              <a:t>, </a:t>
            </a:r>
            <a:r>
              <a:rPr lang="en-US" sz="2400" b="1" dirty="0">
                <a:solidFill>
                  <a:schemeClr val="accent5">
                    <a:lumMod val="50000"/>
                  </a:schemeClr>
                </a:solidFill>
              </a:rPr>
              <a:t>supported</a:t>
            </a:r>
            <a:r>
              <a:rPr lang="en-US" dirty="0"/>
              <a:t> and </a:t>
            </a:r>
            <a:r>
              <a:rPr lang="en-US" sz="2400" b="1" dirty="0">
                <a:solidFill>
                  <a:schemeClr val="accent5">
                    <a:lumMod val="50000"/>
                  </a:schemeClr>
                </a:solidFill>
              </a:rPr>
              <a:t>encouraged</a:t>
            </a:r>
            <a:r>
              <a:rPr lang="en-US" dirty="0"/>
              <a:t> to be who they are.</a:t>
            </a:r>
          </a:p>
          <a:p>
            <a:endParaRPr lang="en-US" dirty="0"/>
          </a:p>
          <a:p>
            <a:endParaRPr lang="en-US" dirty="0"/>
          </a:p>
        </p:txBody>
      </p:sp>
      <p:pic>
        <p:nvPicPr>
          <p:cNvPr id="2050" name="Picture 2" descr="C:\Documents and Settings\dzitney\Local Settings\Temporary Internet Files\Content.IE5\PM9WTIT3\MP900382877[1].jpg"/>
          <p:cNvPicPr>
            <a:picLocks noChangeAspect="1" noChangeArrowheads="1"/>
          </p:cNvPicPr>
          <p:nvPr/>
        </p:nvPicPr>
        <p:blipFill>
          <a:blip r:embed="rId3" cstate="print"/>
          <a:srcRect/>
          <a:stretch>
            <a:fillRect/>
          </a:stretch>
        </p:blipFill>
        <p:spPr bwMode="auto">
          <a:xfrm>
            <a:off x="1295400" y="2133600"/>
            <a:ext cx="6400800" cy="4572000"/>
          </a:xfrm>
          <a:prstGeom prst="ellipse">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p:fade/>
  </p:transition>
</p:sld>
</file>

<file path=ppt/theme/theme1.xml><?xml version="1.0" encoding="utf-8"?>
<a:theme xmlns:a="http://schemas.openxmlformats.org/drawingml/2006/main" name="ContemporaryPhotoAlbu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2378</Words>
  <Application>Microsoft Office PowerPoint</Application>
  <PresentationFormat>On-screen Show (4:3)</PresentationFormat>
  <Paragraphs>215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vt:lpstr>
      <vt:lpstr>ContemporaryPhotoAlbum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2011-10-03T14:24:39Z</dcterms:created>
  <dcterms:modified xsi:type="dcterms:W3CDTF">2023-08-15T19:11:36Z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